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94" r:id="rId6"/>
    <p:sldId id="260" r:id="rId7"/>
    <p:sldId id="266" r:id="rId8"/>
    <p:sldId id="262" r:id="rId9"/>
    <p:sldId id="264" r:id="rId10"/>
    <p:sldId id="290" r:id="rId11"/>
    <p:sldId id="291" r:id="rId12"/>
    <p:sldId id="292" r:id="rId13"/>
    <p:sldId id="298" r:id="rId14"/>
    <p:sldId id="300" r:id="rId15"/>
    <p:sldId id="299" r:id="rId16"/>
    <p:sldId id="293" r:id="rId17"/>
    <p:sldId id="296" r:id="rId18"/>
    <p:sldId id="265" r:id="rId19"/>
    <p:sldId id="268" r:id="rId20"/>
    <p:sldId id="267" r:id="rId21"/>
    <p:sldId id="269" r:id="rId22"/>
    <p:sldId id="270" r:id="rId23"/>
    <p:sldId id="271" r:id="rId24"/>
    <p:sldId id="287" r:id="rId25"/>
    <p:sldId id="288" r:id="rId26"/>
    <p:sldId id="272" r:id="rId27"/>
    <p:sldId id="273" r:id="rId28"/>
    <p:sldId id="274" r:id="rId29"/>
    <p:sldId id="275" r:id="rId30"/>
    <p:sldId id="289" r:id="rId31"/>
    <p:sldId id="276" r:id="rId32"/>
    <p:sldId id="278" r:id="rId33"/>
    <p:sldId id="279" r:id="rId34"/>
    <p:sldId id="280" r:id="rId35"/>
    <p:sldId id="281" r:id="rId36"/>
    <p:sldId id="282" r:id="rId37"/>
    <p:sldId id="284" r:id="rId38"/>
    <p:sldId id="297" r:id="rId39"/>
    <p:sldId id="28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p:normalViewPr>
  <p:slideViewPr>
    <p:cSldViewPr snapToGrid="0">
      <p:cViewPr varScale="1">
        <p:scale>
          <a:sx n="72" d="100"/>
          <a:sy n="72" d="100"/>
        </p:scale>
        <p:origin x="63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5D26-BA9F-4CE2-A7B5-925E93B8C67D}"/>
              </a:ext>
            </a:extLst>
          </p:cNvPr>
          <p:cNvSpPr>
            <a:spLocks noGrp="1"/>
          </p:cNvSpPr>
          <p:nvPr>
            <p:ph type="ctrTitle"/>
          </p:nvPr>
        </p:nvSpPr>
        <p:spPr>
          <a:xfrm>
            <a:off x="1732354" y="2679232"/>
            <a:ext cx="7766936" cy="1646302"/>
          </a:xfrm>
        </p:spPr>
        <p:txBody>
          <a:bodyPr/>
          <a:lstStyle/>
          <a:p>
            <a:r>
              <a:rPr lang="en-US" dirty="0"/>
              <a:t> </a:t>
            </a:r>
            <a:br>
              <a:rPr lang="en-IN" dirty="0"/>
            </a:br>
            <a:r>
              <a:rPr lang="en-US" b="1" dirty="0"/>
              <a:t>LOAN DEFAULT PREDICTION</a:t>
            </a:r>
            <a:br>
              <a:rPr lang="en-IN" dirty="0"/>
            </a:br>
            <a:endParaRPr lang="en-IN" dirty="0"/>
          </a:p>
        </p:txBody>
      </p:sp>
      <p:sp>
        <p:nvSpPr>
          <p:cNvPr id="3" name="Subtitle 2">
            <a:extLst>
              <a:ext uri="{FF2B5EF4-FFF2-40B4-BE49-F238E27FC236}">
                <a16:creationId xmlns:a16="http://schemas.microsoft.com/office/drawing/2014/main" id="{D27317A6-16F6-433B-83E1-37742546C3DB}"/>
              </a:ext>
            </a:extLst>
          </p:cNvPr>
          <p:cNvSpPr>
            <a:spLocks noGrp="1"/>
          </p:cNvSpPr>
          <p:nvPr>
            <p:ph type="subTitle" idx="1"/>
          </p:nvPr>
        </p:nvSpPr>
        <p:spPr>
          <a:xfrm>
            <a:off x="728870" y="3502383"/>
            <a:ext cx="8770420" cy="1646302"/>
          </a:xfrm>
        </p:spPr>
        <p:txBody>
          <a:bodyPr>
            <a:normAutofit/>
          </a:bodyPr>
          <a:lstStyle/>
          <a:p>
            <a:endParaRPr lang="en-IN" dirty="0"/>
          </a:p>
          <a:p>
            <a:r>
              <a:rPr lang="en-IN" dirty="0"/>
              <a:t>By Bhagyasri Nagarajan</a:t>
            </a:r>
          </a:p>
          <a:p>
            <a:endParaRPr lang="en-IN" dirty="0"/>
          </a:p>
        </p:txBody>
      </p:sp>
    </p:spTree>
    <p:extLst>
      <p:ext uri="{BB962C8B-B14F-4D97-AF65-F5344CB8AC3E}">
        <p14:creationId xmlns:p14="http://schemas.microsoft.com/office/powerpoint/2010/main" val="337190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26" t="25090" r="26588" b="12982"/>
          <a:stretch/>
        </p:blipFill>
        <p:spPr bwMode="auto">
          <a:xfrm>
            <a:off x="2335427" y="963825"/>
            <a:ext cx="6716152" cy="512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B16B110-D92F-4392-84E2-C2FC126D6553}"/>
              </a:ext>
            </a:extLst>
          </p:cNvPr>
          <p:cNvSpPr txBox="1">
            <a:spLocks/>
          </p:cNvSpPr>
          <p:nvPr/>
        </p:nvSpPr>
        <p:spPr>
          <a:xfrm>
            <a:off x="454912" y="216243"/>
            <a:ext cx="11164274"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Segmenting Borrower and Average Interest Rate </a:t>
            </a:r>
          </a:p>
        </p:txBody>
      </p:sp>
    </p:spTree>
    <p:extLst>
      <p:ext uri="{BB962C8B-B14F-4D97-AF65-F5344CB8AC3E}">
        <p14:creationId xmlns:p14="http://schemas.microsoft.com/office/powerpoint/2010/main" val="107098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16B110-D92F-4392-84E2-C2FC126D6553}"/>
              </a:ext>
            </a:extLst>
          </p:cNvPr>
          <p:cNvSpPr txBox="1">
            <a:spLocks/>
          </p:cNvSpPr>
          <p:nvPr/>
        </p:nvSpPr>
        <p:spPr>
          <a:xfrm>
            <a:off x="-158157" y="1382434"/>
            <a:ext cx="10738605"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Higher the interest rate higher is the Default rate </a:t>
            </a:r>
          </a:p>
        </p:txBody>
      </p:sp>
      <p:graphicFrame>
        <p:nvGraphicFramePr>
          <p:cNvPr id="2" name="Table 1"/>
          <p:cNvGraphicFramePr>
            <a:graphicFrameLocks noGrp="1"/>
          </p:cNvGraphicFramePr>
          <p:nvPr>
            <p:extLst>
              <p:ext uri="{D42A27DB-BD31-4B8C-83A1-F6EECF244321}">
                <p14:modId xmlns:p14="http://schemas.microsoft.com/office/powerpoint/2010/main" val="2058685024"/>
              </p:ext>
            </p:extLst>
          </p:nvPr>
        </p:nvGraphicFramePr>
        <p:xfrm>
          <a:off x="194300" y="2626793"/>
          <a:ext cx="10033693" cy="2335430"/>
        </p:xfrm>
        <a:graphic>
          <a:graphicData uri="http://schemas.openxmlformats.org/drawingml/2006/table">
            <a:tbl>
              <a:tblPr>
                <a:tableStyleId>{327F97BB-C833-4FB7-BDE5-3F7075034690}</a:tableStyleId>
              </a:tblPr>
              <a:tblGrid>
                <a:gridCol w="1675909">
                  <a:extLst>
                    <a:ext uri="{9D8B030D-6E8A-4147-A177-3AD203B41FA5}">
                      <a16:colId xmlns:a16="http://schemas.microsoft.com/office/drawing/2014/main" val="20000"/>
                    </a:ext>
                  </a:extLst>
                </a:gridCol>
                <a:gridCol w="1032014">
                  <a:extLst>
                    <a:ext uri="{9D8B030D-6E8A-4147-A177-3AD203B41FA5}">
                      <a16:colId xmlns:a16="http://schemas.microsoft.com/office/drawing/2014/main" val="20001"/>
                    </a:ext>
                  </a:extLst>
                </a:gridCol>
                <a:gridCol w="1057432">
                  <a:extLst>
                    <a:ext uri="{9D8B030D-6E8A-4147-A177-3AD203B41FA5}">
                      <a16:colId xmlns:a16="http://schemas.microsoft.com/office/drawing/2014/main" val="20002"/>
                    </a:ext>
                  </a:extLst>
                </a:gridCol>
                <a:gridCol w="1044723">
                  <a:extLst>
                    <a:ext uri="{9D8B030D-6E8A-4147-A177-3AD203B41FA5}">
                      <a16:colId xmlns:a16="http://schemas.microsoft.com/office/drawing/2014/main" val="20003"/>
                    </a:ext>
                  </a:extLst>
                </a:gridCol>
                <a:gridCol w="1044723">
                  <a:extLst>
                    <a:ext uri="{9D8B030D-6E8A-4147-A177-3AD203B41FA5}">
                      <a16:colId xmlns:a16="http://schemas.microsoft.com/office/drawing/2014/main" val="20004"/>
                    </a:ext>
                  </a:extLst>
                </a:gridCol>
                <a:gridCol w="1044723">
                  <a:extLst>
                    <a:ext uri="{9D8B030D-6E8A-4147-A177-3AD203B41FA5}">
                      <a16:colId xmlns:a16="http://schemas.microsoft.com/office/drawing/2014/main" val="20005"/>
                    </a:ext>
                  </a:extLst>
                </a:gridCol>
                <a:gridCol w="1044723">
                  <a:extLst>
                    <a:ext uri="{9D8B030D-6E8A-4147-A177-3AD203B41FA5}">
                      <a16:colId xmlns:a16="http://schemas.microsoft.com/office/drawing/2014/main" val="20006"/>
                    </a:ext>
                  </a:extLst>
                </a:gridCol>
                <a:gridCol w="1044723">
                  <a:extLst>
                    <a:ext uri="{9D8B030D-6E8A-4147-A177-3AD203B41FA5}">
                      <a16:colId xmlns:a16="http://schemas.microsoft.com/office/drawing/2014/main" val="20007"/>
                    </a:ext>
                  </a:extLst>
                </a:gridCol>
                <a:gridCol w="1044723">
                  <a:extLst>
                    <a:ext uri="{9D8B030D-6E8A-4147-A177-3AD203B41FA5}">
                      <a16:colId xmlns:a16="http://schemas.microsoft.com/office/drawing/2014/main" val="20008"/>
                    </a:ext>
                  </a:extLst>
                </a:gridCol>
              </a:tblGrid>
              <a:tr h="467086">
                <a:tc>
                  <a:txBody>
                    <a:bodyPr/>
                    <a:lstStyle/>
                    <a:p>
                      <a:pPr lvl="1" algn="l" fontAlgn="b"/>
                      <a:r>
                        <a:rPr lang="en-US" sz="1400" u="none" strike="noStrike" dirty="0">
                          <a:effectLst/>
                        </a:rPr>
                        <a:t>Grade</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A</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B</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C </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D</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E</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F</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G</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Total</a:t>
                      </a:r>
                      <a:endParaRPr lang="en-US" sz="1400" b="1"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467086">
                <a:tc>
                  <a:txBody>
                    <a:bodyPr/>
                    <a:lstStyle/>
                    <a:p>
                      <a:pPr lvl="1" algn="l" fontAlgn="b"/>
                      <a:r>
                        <a:rPr lang="en-US" sz="1400" u="none" strike="noStrike" dirty="0">
                          <a:effectLst/>
                        </a:rPr>
                        <a:t>Total Borrower</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145665</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247998</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236605</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132802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66448</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21328</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4873</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855719</a:t>
                      </a:r>
                      <a:endParaRPr lang="en-US" sz="1400" b="1"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467086">
                <a:tc>
                  <a:txBody>
                    <a:bodyPr/>
                    <a:lstStyle/>
                    <a:p>
                      <a:pPr lvl="1" algn="l" fontAlgn="b"/>
                      <a:r>
                        <a:rPr lang="en-US" sz="1400" u="none" strike="noStrike" dirty="0">
                          <a:effectLst/>
                        </a:rPr>
                        <a:t>Non Defaulters</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143001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238281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223583</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122004</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59989</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18315</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4059</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809232</a:t>
                      </a:r>
                      <a:endParaRPr lang="en-US" sz="1400" b="1"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467086">
                <a:tc>
                  <a:txBody>
                    <a:bodyPr/>
                    <a:lstStyle/>
                    <a:p>
                      <a:pPr lvl="1" algn="l" fontAlgn="b"/>
                      <a:r>
                        <a:rPr lang="en-US" sz="1400" u="none" strike="noStrike" dirty="0">
                          <a:effectLst/>
                        </a:rPr>
                        <a:t>Defaulters</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2664</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9717</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13022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10798</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6459</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3013</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814</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46487</a:t>
                      </a:r>
                      <a:endParaRPr lang="en-US" sz="1400" b="1"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r h="467086">
                <a:tc>
                  <a:txBody>
                    <a:bodyPr/>
                    <a:lstStyle/>
                    <a:p>
                      <a:pPr lvl="1" algn="l" fontAlgn="b"/>
                      <a:r>
                        <a:rPr lang="en-US" sz="1400" u="none" strike="noStrike" dirty="0">
                          <a:effectLst/>
                        </a:rPr>
                        <a:t>Default Rate</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1.9%</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4.1%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5.8%</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8.9%</a:t>
                      </a:r>
                      <a:endParaRPr lang="en-US" sz="1400" b="1" i="0" u="none" strike="noStrike" dirty="0">
                        <a:solidFill>
                          <a:srgbClr val="FF0000"/>
                        </a:solidFill>
                        <a:effectLst/>
                        <a:latin typeface="Calibri"/>
                      </a:endParaRPr>
                    </a:p>
                  </a:txBody>
                  <a:tcPr marL="9525" marR="9525" marT="9525" marB="0" anchor="ctr">
                    <a:solidFill>
                      <a:schemeClr val="accent1"/>
                    </a:solidFill>
                  </a:tcPr>
                </a:tc>
                <a:tc>
                  <a:txBody>
                    <a:bodyPr/>
                    <a:lstStyle/>
                    <a:p>
                      <a:pPr algn="ctr" fontAlgn="b"/>
                      <a:r>
                        <a:rPr lang="en-US" sz="1400" u="none" strike="noStrike" dirty="0">
                          <a:effectLst/>
                        </a:rPr>
                        <a:t>10.8%</a:t>
                      </a:r>
                      <a:endParaRPr lang="en-US" sz="1400" b="1" i="0" u="none" strike="noStrike" dirty="0">
                        <a:solidFill>
                          <a:srgbClr val="FF0000"/>
                        </a:solidFill>
                        <a:effectLst/>
                        <a:latin typeface="Calibri"/>
                      </a:endParaRPr>
                    </a:p>
                  </a:txBody>
                  <a:tcPr marL="9525" marR="9525" marT="9525" marB="0" anchor="ctr">
                    <a:solidFill>
                      <a:schemeClr val="accent1"/>
                    </a:solidFill>
                  </a:tcPr>
                </a:tc>
                <a:tc>
                  <a:txBody>
                    <a:bodyPr/>
                    <a:lstStyle/>
                    <a:p>
                      <a:pPr algn="ctr" fontAlgn="b"/>
                      <a:r>
                        <a:rPr lang="en-US" sz="1400" u="none" strike="noStrike" dirty="0">
                          <a:effectLst/>
                        </a:rPr>
                        <a:t>16.5%</a:t>
                      </a:r>
                      <a:endParaRPr lang="en-US" sz="1400" b="1" i="0" u="none" strike="noStrike" dirty="0">
                        <a:solidFill>
                          <a:srgbClr val="FF0000"/>
                        </a:solidFill>
                        <a:effectLst/>
                        <a:latin typeface="Calibri"/>
                      </a:endParaRPr>
                    </a:p>
                  </a:txBody>
                  <a:tcPr marL="9525" marR="9525" marT="9525" marB="0" anchor="ctr">
                    <a:solidFill>
                      <a:schemeClr val="accent1"/>
                    </a:solidFill>
                  </a:tcPr>
                </a:tc>
                <a:tc>
                  <a:txBody>
                    <a:bodyPr/>
                    <a:lstStyle/>
                    <a:p>
                      <a:pPr algn="ctr" fontAlgn="b"/>
                      <a:r>
                        <a:rPr lang="en-US" sz="1400" u="none" strike="noStrike" dirty="0">
                          <a:effectLst/>
                        </a:rPr>
                        <a:t>20.1%</a:t>
                      </a:r>
                      <a:endParaRPr lang="en-US" sz="1400" b="1" i="0" u="none" strike="noStrike" dirty="0">
                        <a:solidFill>
                          <a:srgbClr val="FF0000"/>
                        </a:solidFill>
                        <a:effectLst/>
                        <a:latin typeface="Calibri"/>
                      </a:endParaRPr>
                    </a:p>
                  </a:txBody>
                  <a:tcPr marL="9525" marR="9525" marT="9525" marB="0" anchor="ctr">
                    <a:solidFill>
                      <a:schemeClr val="accent1"/>
                    </a:solidFill>
                  </a:tcPr>
                </a:tc>
                <a:tc>
                  <a:txBody>
                    <a:bodyPr/>
                    <a:lstStyle/>
                    <a:p>
                      <a:pPr algn="ctr" fontAlgn="b"/>
                      <a:r>
                        <a:rPr lang="en-US" sz="1400" u="none" strike="noStrike" dirty="0">
                          <a:effectLst/>
                        </a:rPr>
                        <a:t>5.7%</a:t>
                      </a:r>
                      <a:endParaRPr lang="en-US" sz="14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778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9911" r="86295"/>
          <a:stretch/>
        </p:blipFill>
        <p:spPr bwMode="auto">
          <a:xfrm>
            <a:off x="8808510" y="2825560"/>
            <a:ext cx="1270343" cy="44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B16B110-D92F-4392-84E2-C2FC126D6553}"/>
              </a:ext>
            </a:extLst>
          </p:cNvPr>
          <p:cNvSpPr txBox="1">
            <a:spLocks/>
          </p:cNvSpPr>
          <p:nvPr/>
        </p:nvSpPr>
        <p:spPr>
          <a:xfrm>
            <a:off x="454912" y="216243"/>
            <a:ext cx="10592029"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Term wise defaulters </a:t>
            </a: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233" b="9155"/>
          <a:stretch/>
        </p:blipFill>
        <p:spPr bwMode="auto">
          <a:xfrm>
            <a:off x="1355835" y="1072055"/>
            <a:ext cx="7078854" cy="472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86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16B110-D92F-4392-84E2-C2FC126D6553}"/>
              </a:ext>
            </a:extLst>
          </p:cNvPr>
          <p:cNvSpPr txBox="1">
            <a:spLocks/>
          </p:cNvSpPr>
          <p:nvPr/>
        </p:nvSpPr>
        <p:spPr>
          <a:xfrm>
            <a:off x="454912" y="216243"/>
            <a:ext cx="10592029"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Country Wise Loan Disbursement</a:t>
            </a:r>
          </a:p>
        </p:txBody>
      </p:sp>
      <p:pic>
        <p:nvPicPr>
          <p:cNvPr id="6" name="Content Placeholder 3">
            <a:extLst>
              <a:ext uri="{FF2B5EF4-FFF2-40B4-BE49-F238E27FC236}">
                <a16:creationId xmlns:a16="http://schemas.microsoft.com/office/drawing/2014/main" id="{06596AEB-24AB-4B31-8F62-C34D2226D4DD}"/>
              </a:ext>
            </a:extLst>
          </p:cNvPr>
          <p:cNvPicPr>
            <a:picLocks noChangeAspect="1"/>
          </p:cNvPicPr>
          <p:nvPr/>
        </p:nvPicPr>
        <p:blipFill rotWithShape="1">
          <a:blip r:embed="rId2"/>
          <a:srcRect t="1797" b="50000"/>
          <a:stretch/>
        </p:blipFill>
        <p:spPr>
          <a:xfrm>
            <a:off x="298911" y="1192696"/>
            <a:ext cx="9173573" cy="4558748"/>
          </a:xfrm>
          <a:prstGeom prst="rect">
            <a:avLst/>
          </a:prstGeom>
        </p:spPr>
      </p:pic>
    </p:spTree>
    <p:extLst>
      <p:ext uri="{BB962C8B-B14F-4D97-AF65-F5344CB8AC3E}">
        <p14:creationId xmlns:p14="http://schemas.microsoft.com/office/powerpoint/2010/main" val="238591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16B110-D92F-4392-84E2-C2FC126D6553}"/>
              </a:ext>
            </a:extLst>
          </p:cNvPr>
          <p:cNvSpPr txBox="1">
            <a:spLocks/>
          </p:cNvSpPr>
          <p:nvPr/>
        </p:nvSpPr>
        <p:spPr>
          <a:xfrm>
            <a:off x="454912" y="216243"/>
            <a:ext cx="10592029"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Years of Experience Versus Default Status</a:t>
            </a:r>
          </a:p>
        </p:txBody>
      </p:sp>
      <p:pic>
        <p:nvPicPr>
          <p:cNvPr id="4" name="Content Placeholder 3">
            <a:extLst>
              <a:ext uri="{FF2B5EF4-FFF2-40B4-BE49-F238E27FC236}">
                <a16:creationId xmlns:a16="http://schemas.microsoft.com/office/drawing/2014/main" id="{EE5CD309-464F-49B2-803B-43E9D8EEA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1" y="1845110"/>
            <a:ext cx="8384344" cy="3618463"/>
          </a:xfrm>
          <a:prstGeom prst="rect">
            <a:avLst/>
          </a:prstGeom>
        </p:spPr>
      </p:pic>
    </p:spTree>
    <p:extLst>
      <p:ext uri="{BB962C8B-B14F-4D97-AF65-F5344CB8AC3E}">
        <p14:creationId xmlns:p14="http://schemas.microsoft.com/office/powerpoint/2010/main" val="306686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16B110-D92F-4392-84E2-C2FC126D6553}"/>
              </a:ext>
            </a:extLst>
          </p:cNvPr>
          <p:cNvSpPr txBox="1">
            <a:spLocks/>
          </p:cNvSpPr>
          <p:nvPr/>
        </p:nvSpPr>
        <p:spPr>
          <a:xfrm>
            <a:off x="454912" y="216243"/>
            <a:ext cx="10592029"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Loan Amount Distribution </a:t>
            </a:r>
            <a:r>
              <a:rPr lang="en-IN" dirty="0" err="1"/>
              <a:t>Yearwise</a:t>
            </a:r>
            <a:endParaRPr lang="en-IN" dirty="0"/>
          </a:p>
        </p:txBody>
      </p:sp>
      <p:pic>
        <p:nvPicPr>
          <p:cNvPr id="4" name="Content Placeholder 2">
            <a:extLst>
              <a:ext uri="{FF2B5EF4-FFF2-40B4-BE49-F238E27FC236}">
                <a16:creationId xmlns:a16="http://schemas.microsoft.com/office/drawing/2014/main" id="{A26EBC68-4668-49E4-A8AF-FB6F5344E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36" y="1754983"/>
            <a:ext cx="9314083" cy="3348034"/>
          </a:xfrm>
          <a:prstGeom prst="rect">
            <a:avLst/>
          </a:prstGeom>
        </p:spPr>
      </p:pic>
    </p:spTree>
    <p:extLst>
      <p:ext uri="{BB962C8B-B14F-4D97-AF65-F5344CB8AC3E}">
        <p14:creationId xmlns:p14="http://schemas.microsoft.com/office/powerpoint/2010/main" val="77680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400"/>
          <a:stretch/>
        </p:blipFill>
        <p:spPr bwMode="auto">
          <a:xfrm>
            <a:off x="1639329" y="847952"/>
            <a:ext cx="6503773" cy="56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887" r="90223"/>
          <a:stretch/>
        </p:blipFill>
        <p:spPr bwMode="auto">
          <a:xfrm>
            <a:off x="8773297" y="3336323"/>
            <a:ext cx="506627" cy="152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id="{5B16B110-D92F-4392-84E2-C2FC126D6553}"/>
              </a:ext>
            </a:extLst>
          </p:cNvPr>
          <p:cNvSpPr txBox="1">
            <a:spLocks/>
          </p:cNvSpPr>
          <p:nvPr/>
        </p:nvSpPr>
        <p:spPr>
          <a:xfrm>
            <a:off x="454912" y="216243"/>
            <a:ext cx="11199206"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dirty="0"/>
              <a:t>Borrower with 10+year of experience are maximum Defaulter</a:t>
            </a:r>
          </a:p>
        </p:txBody>
      </p:sp>
    </p:spTree>
    <p:extLst>
      <p:ext uri="{BB962C8B-B14F-4D97-AF65-F5344CB8AC3E}">
        <p14:creationId xmlns:p14="http://schemas.microsoft.com/office/powerpoint/2010/main" val="2493898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FED-6205-4FDD-B857-8A70EE5395E4}"/>
              </a:ext>
            </a:extLst>
          </p:cNvPr>
          <p:cNvSpPr>
            <a:spLocks noGrp="1"/>
          </p:cNvSpPr>
          <p:nvPr>
            <p:ph type="title"/>
          </p:nvPr>
        </p:nvSpPr>
        <p:spPr/>
        <p:txBody>
          <a:bodyPr/>
          <a:lstStyle/>
          <a:p>
            <a:r>
              <a:rPr lang="en-IN" dirty="0"/>
              <a:t>Insights</a:t>
            </a:r>
          </a:p>
        </p:txBody>
      </p:sp>
      <p:sp>
        <p:nvSpPr>
          <p:cNvPr id="3" name="Content Placeholder 2">
            <a:extLst>
              <a:ext uri="{FF2B5EF4-FFF2-40B4-BE49-F238E27FC236}">
                <a16:creationId xmlns:a16="http://schemas.microsoft.com/office/drawing/2014/main" id="{F9B53D02-5F64-493E-BC1D-5DF6251EC847}"/>
              </a:ext>
            </a:extLst>
          </p:cNvPr>
          <p:cNvSpPr>
            <a:spLocks noGrp="1"/>
          </p:cNvSpPr>
          <p:nvPr>
            <p:ph idx="1"/>
          </p:nvPr>
        </p:nvSpPr>
        <p:spPr>
          <a:xfrm>
            <a:off x="677334" y="1457739"/>
            <a:ext cx="8596668" cy="4583623"/>
          </a:xfrm>
        </p:spPr>
        <p:txBody>
          <a:bodyPr/>
          <a:lstStyle/>
          <a:p>
            <a:r>
              <a:rPr lang="en-IN" dirty="0"/>
              <a:t>~ 90% of funding is done for the purpose of top 4 reason viz. debt Consolidation, Credit card, Home improvement  </a:t>
            </a:r>
          </a:p>
          <a:p>
            <a:pPr fontAlgn="t"/>
            <a:r>
              <a:rPr lang="en-IN" dirty="0"/>
              <a:t>The higher the interest rate is charged  to low grade borrowers which has more likelihood of being defaulter</a:t>
            </a:r>
          </a:p>
          <a:p>
            <a:r>
              <a:rPr lang="en-IN" dirty="0"/>
              <a:t>Loans with term of 36 months tended to be defaulted more even for grade A to D </a:t>
            </a:r>
          </a:p>
          <a:p>
            <a:pPr fontAlgn="t"/>
            <a:r>
              <a:rPr lang="en-US" dirty="0"/>
              <a:t>Borrower with 10 year+  and  2 year of experience  are maximum  defaulters </a:t>
            </a:r>
            <a:endParaRPr lang="en-IN" dirty="0"/>
          </a:p>
          <a:p>
            <a:pPr marL="0" indent="0">
              <a:buNone/>
            </a:pPr>
            <a:endParaRPr lang="en-IN" dirty="0"/>
          </a:p>
        </p:txBody>
      </p:sp>
    </p:spTree>
    <p:extLst>
      <p:ext uri="{BB962C8B-B14F-4D97-AF65-F5344CB8AC3E}">
        <p14:creationId xmlns:p14="http://schemas.microsoft.com/office/powerpoint/2010/main" val="397721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163-D092-4D64-A976-6A1F24595878}"/>
              </a:ext>
            </a:extLst>
          </p:cNvPr>
          <p:cNvSpPr>
            <a:spLocks noGrp="1"/>
          </p:cNvSpPr>
          <p:nvPr>
            <p:ph type="title"/>
          </p:nvPr>
        </p:nvSpPr>
        <p:spPr/>
        <p:txBody>
          <a:bodyPr/>
          <a:lstStyle/>
          <a:p>
            <a:r>
              <a:rPr lang="en-IN" dirty="0"/>
              <a:t>Data Preparation and Processing</a:t>
            </a:r>
          </a:p>
        </p:txBody>
      </p:sp>
      <p:sp>
        <p:nvSpPr>
          <p:cNvPr id="3" name="Content Placeholder 2">
            <a:extLst>
              <a:ext uri="{FF2B5EF4-FFF2-40B4-BE49-F238E27FC236}">
                <a16:creationId xmlns:a16="http://schemas.microsoft.com/office/drawing/2014/main" id="{20BD76F2-72BF-411F-9ECE-2DD252800B90}"/>
              </a:ext>
            </a:extLst>
          </p:cNvPr>
          <p:cNvSpPr>
            <a:spLocks noGrp="1"/>
          </p:cNvSpPr>
          <p:nvPr>
            <p:ph idx="1"/>
          </p:nvPr>
        </p:nvSpPr>
        <p:spPr>
          <a:xfrm>
            <a:off x="0" y="1232452"/>
            <a:ext cx="11118574" cy="5486400"/>
          </a:xfrm>
        </p:spPr>
        <p:txBody>
          <a:bodyPr>
            <a:normAutofit/>
          </a:bodyPr>
          <a:lstStyle/>
          <a:p>
            <a:pPr marL="0" indent="0">
              <a:buNone/>
            </a:pPr>
            <a:endParaRPr lang="en-IN" dirty="0"/>
          </a:p>
          <a:p>
            <a:r>
              <a:rPr lang="en-IN" dirty="0"/>
              <a:t>Importing the data set</a:t>
            </a:r>
          </a:p>
          <a:p>
            <a:r>
              <a:rPr lang="en-IN" dirty="0"/>
              <a:t>Identifying number of rows , columns and data type of variables.</a:t>
            </a:r>
          </a:p>
          <a:p>
            <a:pPr marL="0" indent="0">
              <a:buNone/>
            </a:pPr>
            <a:r>
              <a:rPr lang="en-IN" dirty="0"/>
              <a:t> </a:t>
            </a:r>
          </a:p>
          <a:p>
            <a:pPr marL="0" indent="0">
              <a:buNone/>
            </a:pPr>
            <a:endParaRPr lang="en-IN" dirty="0"/>
          </a:p>
          <a:p>
            <a:pPr marL="0" indent="0">
              <a:buNone/>
            </a:pPr>
            <a:r>
              <a:rPr lang="en-IN" dirty="0"/>
              <a:t>           </a:t>
            </a:r>
          </a:p>
          <a:p>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graphicFrame>
        <p:nvGraphicFramePr>
          <p:cNvPr id="6" name="Table 5">
            <a:extLst>
              <a:ext uri="{FF2B5EF4-FFF2-40B4-BE49-F238E27FC236}">
                <a16:creationId xmlns:a16="http://schemas.microsoft.com/office/drawing/2014/main" id="{4C106F05-1004-473F-BCCB-9E107F445DE8}"/>
              </a:ext>
            </a:extLst>
          </p:cNvPr>
          <p:cNvGraphicFramePr>
            <a:graphicFrameLocks noGrp="1"/>
          </p:cNvGraphicFramePr>
          <p:nvPr>
            <p:extLst>
              <p:ext uri="{D42A27DB-BD31-4B8C-83A1-F6EECF244321}">
                <p14:modId xmlns:p14="http://schemas.microsoft.com/office/powerpoint/2010/main" val="1551610419"/>
              </p:ext>
            </p:extLst>
          </p:nvPr>
        </p:nvGraphicFramePr>
        <p:xfrm>
          <a:off x="6266650" y="5442883"/>
          <a:ext cx="3514036" cy="836212"/>
        </p:xfrm>
        <a:graphic>
          <a:graphicData uri="http://schemas.openxmlformats.org/drawingml/2006/table">
            <a:tbl>
              <a:tblPr firstRow="1" bandRow="1">
                <a:tableStyleId>{5C22544A-7EE6-4342-B048-85BDC9FD1C3A}</a:tableStyleId>
              </a:tblPr>
              <a:tblGrid>
                <a:gridCol w="1757018">
                  <a:extLst>
                    <a:ext uri="{9D8B030D-6E8A-4147-A177-3AD203B41FA5}">
                      <a16:colId xmlns:a16="http://schemas.microsoft.com/office/drawing/2014/main" val="1446265957"/>
                    </a:ext>
                  </a:extLst>
                </a:gridCol>
                <a:gridCol w="1757018">
                  <a:extLst>
                    <a:ext uri="{9D8B030D-6E8A-4147-A177-3AD203B41FA5}">
                      <a16:colId xmlns:a16="http://schemas.microsoft.com/office/drawing/2014/main" val="492047565"/>
                    </a:ext>
                  </a:extLst>
                </a:gridCol>
              </a:tblGrid>
              <a:tr h="370840">
                <a:tc>
                  <a:txBody>
                    <a:bodyPr/>
                    <a:lstStyle/>
                    <a:p>
                      <a:r>
                        <a:rPr lang="en-IN" dirty="0"/>
                        <a:t>Class 1 </a:t>
                      </a:r>
                    </a:p>
                  </a:txBody>
                  <a:tcPr/>
                </a:tc>
                <a:tc>
                  <a:txBody>
                    <a:bodyPr/>
                    <a:lstStyle/>
                    <a:p>
                      <a:r>
                        <a:rPr lang="en-IN" dirty="0"/>
                        <a:t>Class 0 </a:t>
                      </a:r>
                    </a:p>
                  </a:txBody>
                  <a:tcPr/>
                </a:tc>
                <a:extLst>
                  <a:ext uri="{0D108BD9-81ED-4DB2-BD59-A6C34878D82A}">
                    <a16:rowId xmlns:a16="http://schemas.microsoft.com/office/drawing/2014/main" val="3414849808"/>
                  </a:ext>
                </a:extLst>
              </a:tr>
              <a:tr h="465372">
                <a:tc>
                  <a:txBody>
                    <a:bodyPr/>
                    <a:lstStyle/>
                    <a:p>
                      <a:r>
                        <a:rPr lang="en-IN" dirty="0"/>
                        <a:t>46467</a:t>
                      </a:r>
                    </a:p>
                  </a:txBody>
                  <a:tcPr/>
                </a:tc>
                <a:tc>
                  <a:txBody>
                    <a:bodyPr/>
                    <a:lstStyle/>
                    <a:p>
                      <a:r>
                        <a:rPr lang="en-IN" dirty="0"/>
                        <a:t>809502</a:t>
                      </a:r>
                    </a:p>
                  </a:txBody>
                  <a:tcPr/>
                </a:tc>
                <a:extLst>
                  <a:ext uri="{0D108BD9-81ED-4DB2-BD59-A6C34878D82A}">
                    <a16:rowId xmlns:a16="http://schemas.microsoft.com/office/drawing/2014/main" val="2175907508"/>
                  </a:ext>
                </a:extLst>
              </a:tr>
            </a:tbl>
          </a:graphicData>
        </a:graphic>
      </p:graphicFrame>
      <p:pic>
        <p:nvPicPr>
          <p:cNvPr id="7" name="Picture 6">
            <a:extLst>
              <a:ext uri="{FF2B5EF4-FFF2-40B4-BE49-F238E27FC236}">
                <a16:creationId xmlns:a16="http://schemas.microsoft.com/office/drawing/2014/main" id="{03DAF47A-F1EA-40E2-B4B5-D9C9C164FB87}"/>
              </a:ext>
            </a:extLst>
          </p:cNvPr>
          <p:cNvPicPr>
            <a:picLocks noChangeAspect="1"/>
          </p:cNvPicPr>
          <p:nvPr/>
        </p:nvPicPr>
        <p:blipFill>
          <a:blip r:embed="rId2"/>
          <a:stretch>
            <a:fillRect/>
          </a:stretch>
        </p:blipFill>
        <p:spPr>
          <a:xfrm>
            <a:off x="4975668" y="2637618"/>
            <a:ext cx="6096000" cy="2516153"/>
          </a:xfrm>
          <a:prstGeom prst="rect">
            <a:avLst/>
          </a:prstGeom>
        </p:spPr>
      </p:pic>
      <p:pic>
        <p:nvPicPr>
          <p:cNvPr id="8" name="Picture 7">
            <a:extLst>
              <a:ext uri="{FF2B5EF4-FFF2-40B4-BE49-F238E27FC236}">
                <a16:creationId xmlns:a16="http://schemas.microsoft.com/office/drawing/2014/main" id="{846A2D8B-2A42-4DB8-A680-FD567136CFE4}"/>
              </a:ext>
            </a:extLst>
          </p:cNvPr>
          <p:cNvPicPr>
            <a:picLocks noChangeAspect="1"/>
          </p:cNvPicPr>
          <p:nvPr/>
        </p:nvPicPr>
        <p:blipFill rotWithShape="1">
          <a:blip r:embed="rId3"/>
          <a:srcRect l="50871" t="61842" r="8043" b="10899"/>
          <a:stretch/>
        </p:blipFill>
        <p:spPr>
          <a:xfrm>
            <a:off x="410511" y="2595578"/>
            <a:ext cx="5009323" cy="1868556"/>
          </a:xfrm>
          <a:prstGeom prst="rect">
            <a:avLst/>
          </a:prstGeom>
        </p:spPr>
      </p:pic>
      <p:pic>
        <p:nvPicPr>
          <p:cNvPr id="9" name="Picture 8">
            <a:extLst>
              <a:ext uri="{FF2B5EF4-FFF2-40B4-BE49-F238E27FC236}">
                <a16:creationId xmlns:a16="http://schemas.microsoft.com/office/drawing/2014/main" id="{5A327AD3-291A-41BD-B8AE-8EB1A42B9B9D}"/>
              </a:ext>
            </a:extLst>
          </p:cNvPr>
          <p:cNvPicPr>
            <a:picLocks noChangeAspect="1"/>
          </p:cNvPicPr>
          <p:nvPr/>
        </p:nvPicPr>
        <p:blipFill rotWithShape="1">
          <a:blip r:embed="rId4"/>
          <a:srcRect l="49022" t="51982" r="10978" b="7032"/>
          <a:stretch/>
        </p:blipFill>
        <p:spPr>
          <a:xfrm>
            <a:off x="410511" y="4494770"/>
            <a:ext cx="3994456" cy="2224082"/>
          </a:xfrm>
          <a:prstGeom prst="rect">
            <a:avLst/>
          </a:prstGeom>
        </p:spPr>
      </p:pic>
    </p:spTree>
    <p:extLst>
      <p:ext uri="{BB962C8B-B14F-4D97-AF65-F5344CB8AC3E}">
        <p14:creationId xmlns:p14="http://schemas.microsoft.com/office/powerpoint/2010/main" val="2933407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CFD5B6A-8F36-4D19-86B0-88D1999CE1B6}"/>
              </a:ext>
            </a:extLst>
          </p:cNvPr>
          <p:cNvSpPr>
            <a:spLocks noGrp="1"/>
          </p:cNvSpPr>
          <p:nvPr>
            <p:ph idx="1"/>
          </p:nvPr>
        </p:nvSpPr>
        <p:spPr>
          <a:xfrm>
            <a:off x="-1" y="424070"/>
            <a:ext cx="10296939" cy="6433931"/>
          </a:xfrm>
        </p:spPr>
        <p:txBody>
          <a:bodyPr/>
          <a:lstStyle/>
          <a:p>
            <a:r>
              <a:rPr lang="en-IN" dirty="0"/>
              <a:t>Removed columns having greater than 50% missing values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a:t>
            </a:r>
          </a:p>
          <a:p>
            <a:pPr marL="0" indent="0">
              <a:buNone/>
            </a:pPr>
            <a:r>
              <a:rPr lang="en-IN" dirty="0"/>
              <a:t>     </a:t>
            </a:r>
          </a:p>
          <a:p>
            <a:pPr marL="0" indent="0">
              <a:buNone/>
            </a:pPr>
            <a:r>
              <a:rPr lang="en-IN" dirty="0"/>
              <a:t>     </a:t>
            </a:r>
          </a:p>
          <a:p>
            <a:pPr lvl="1">
              <a:buFont typeface="Courier New" panose="02070309020205020404" pitchFamily="49" charset="0"/>
              <a:buChar char="o"/>
            </a:pPr>
            <a:r>
              <a:rPr lang="en-IN" dirty="0"/>
              <a:t> Number of rows, columns before dropping missing columns (855969, 76)</a:t>
            </a:r>
          </a:p>
          <a:p>
            <a:pPr lvl="1">
              <a:buFont typeface="Courier New" panose="02070309020205020404" pitchFamily="49" charset="0"/>
              <a:buChar char="o"/>
            </a:pPr>
            <a:r>
              <a:rPr lang="en-IN" dirty="0"/>
              <a:t> Number of rows, columns after dropping missing value columns (855969, 55)</a:t>
            </a:r>
          </a:p>
          <a:p>
            <a:pPr lvl="1">
              <a:buFont typeface="Courier New" panose="02070309020205020404" pitchFamily="49" charset="0"/>
              <a:buChar char="o"/>
            </a:pPr>
            <a:endParaRPr lang="en-IN" dirty="0"/>
          </a:p>
          <a:p>
            <a:endParaRPr lang="en-IN" dirty="0"/>
          </a:p>
        </p:txBody>
      </p:sp>
      <p:pic>
        <p:nvPicPr>
          <p:cNvPr id="8" name="Picture 7">
            <a:extLst>
              <a:ext uri="{FF2B5EF4-FFF2-40B4-BE49-F238E27FC236}">
                <a16:creationId xmlns:a16="http://schemas.microsoft.com/office/drawing/2014/main" id="{E63845C6-42F4-4618-89C0-9DB409561067}"/>
              </a:ext>
            </a:extLst>
          </p:cNvPr>
          <p:cNvPicPr/>
          <p:nvPr/>
        </p:nvPicPr>
        <p:blipFill>
          <a:blip r:embed="rId2"/>
          <a:stretch>
            <a:fillRect/>
          </a:stretch>
        </p:blipFill>
        <p:spPr>
          <a:xfrm>
            <a:off x="0" y="960781"/>
            <a:ext cx="10111408" cy="3544957"/>
          </a:xfrm>
          <a:prstGeom prst="rect">
            <a:avLst/>
          </a:prstGeom>
        </p:spPr>
      </p:pic>
      <p:pic>
        <p:nvPicPr>
          <p:cNvPr id="9" name="Picture 8">
            <a:extLst>
              <a:ext uri="{FF2B5EF4-FFF2-40B4-BE49-F238E27FC236}">
                <a16:creationId xmlns:a16="http://schemas.microsoft.com/office/drawing/2014/main" id="{30D57A12-03EB-4460-A995-76968E6B5396}"/>
              </a:ext>
            </a:extLst>
          </p:cNvPr>
          <p:cNvPicPr>
            <a:picLocks noChangeAspect="1"/>
          </p:cNvPicPr>
          <p:nvPr/>
        </p:nvPicPr>
        <p:blipFill rotWithShape="1">
          <a:blip r:embed="rId3"/>
          <a:srcRect t="63388" r="52174" b="25784"/>
          <a:stretch/>
        </p:blipFill>
        <p:spPr>
          <a:xfrm>
            <a:off x="251791" y="4568686"/>
            <a:ext cx="9607826" cy="742122"/>
          </a:xfrm>
          <a:prstGeom prst="rect">
            <a:avLst/>
          </a:prstGeom>
        </p:spPr>
      </p:pic>
    </p:spTree>
    <p:extLst>
      <p:ext uri="{BB962C8B-B14F-4D97-AF65-F5344CB8AC3E}">
        <p14:creationId xmlns:p14="http://schemas.microsoft.com/office/powerpoint/2010/main" val="14698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F2E9-D466-4B82-B108-CEDFC3982D9D}"/>
              </a:ext>
            </a:extLst>
          </p:cNvPr>
          <p:cNvSpPr>
            <a:spLocks noGrp="1"/>
          </p:cNvSpPr>
          <p:nvPr>
            <p:ph type="title"/>
          </p:nvPr>
        </p:nvSpPr>
        <p:spPr/>
        <p:txBody>
          <a:bodyPr>
            <a:normAutofit/>
          </a:bodyPr>
          <a:lstStyle/>
          <a:p>
            <a:r>
              <a:rPr lang="en-IN" b="1" dirty="0"/>
              <a:t>LENDING CLUB ANALYSIS OVERVIEW</a:t>
            </a:r>
            <a:br>
              <a:rPr lang="en-IN" dirty="0"/>
            </a:br>
            <a:endParaRPr lang="en-IN" dirty="0"/>
          </a:p>
        </p:txBody>
      </p:sp>
      <p:sp>
        <p:nvSpPr>
          <p:cNvPr id="3" name="Content Placeholder 2">
            <a:extLst>
              <a:ext uri="{FF2B5EF4-FFF2-40B4-BE49-F238E27FC236}">
                <a16:creationId xmlns:a16="http://schemas.microsoft.com/office/drawing/2014/main" id="{9D54B961-C498-4B6B-B4C0-7F4C8896A4B8}"/>
              </a:ext>
            </a:extLst>
          </p:cNvPr>
          <p:cNvSpPr>
            <a:spLocks noGrp="1"/>
          </p:cNvSpPr>
          <p:nvPr>
            <p:ph idx="1"/>
          </p:nvPr>
        </p:nvSpPr>
        <p:spPr/>
        <p:txBody>
          <a:bodyPr lIns="72000">
            <a:normAutofit/>
          </a:bodyPr>
          <a:lstStyle/>
          <a:p>
            <a:r>
              <a:rPr lang="en-IN" dirty="0"/>
              <a:t>Identifying the Business Problem</a:t>
            </a:r>
          </a:p>
          <a:p>
            <a:r>
              <a:rPr lang="en-IN" dirty="0"/>
              <a:t>Data Description</a:t>
            </a:r>
          </a:p>
          <a:p>
            <a:r>
              <a:rPr lang="en-IN" dirty="0"/>
              <a:t>Identifying relationship between variables</a:t>
            </a:r>
          </a:p>
          <a:p>
            <a:r>
              <a:rPr lang="en-IN" dirty="0"/>
              <a:t>Data Preparation &amp; Processing</a:t>
            </a:r>
          </a:p>
          <a:p>
            <a:r>
              <a:rPr lang="en-IN" dirty="0"/>
              <a:t>Models</a:t>
            </a:r>
          </a:p>
          <a:p>
            <a:pPr lvl="1">
              <a:buFont typeface="Courier New" panose="02070309020205020404" pitchFamily="49" charset="0"/>
              <a:buChar char="o"/>
            </a:pPr>
            <a:r>
              <a:rPr lang="en-IN" dirty="0"/>
              <a:t>         Logistic Regression</a:t>
            </a:r>
          </a:p>
          <a:p>
            <a:pPr lvl="1">
              <a:buFont typeface="Courier New" panose="02070309020205020404" pitchFamily="49" charset="0"/>
              <a:buChar char="o"/>
            </a:pPr>
            <a:r>
              <a:rPr lang="en-IN" dirty="0"/>
              <a:t>         Decision Tree</a:t>
            </a:r>
          </a:p>
          <a:p>
            <a:pPr lvl="1">
              <a:buFont typeface="Courier New" panose="02070309020205020404" pitchFamily="49" charset="0"/>
              <a:buChar char="o"/>
            </a:pPr>
            <a:r>
              <a:rPr lang="en-IN" dirty="0"/>
              <a:t>         Random Forest </a:t>
            </a:r>
          </a:p>
          <a:p>
            <a:pPr lvl="1">
              <a:buFont typeface="Courier New" panose="02070309020205020404" pitchFamily="49" charset="0"/>
              <a:buChar char="o"/>
            </a:pPr>
            <a:r>
              <a:rPr lang="en-IN" dirty="0"/>
              <a:t>        Gradient Boosting</a:t>
            </a:r>
          </a:p>
          <a:p>
            <a:r>
              <a:rPr lang="en-IN" dirty="0"/>
              <a:t>Conclusion &amp; Recommendations</a:t>
            </a:r>
          </a:p>
        </p:txBody>
      </p:sp>
    </p:spTree>
    <p:extLst>
      <p:ext uri="{BB962C8B-B14F-4D97-AF65-F5344CB8AC3E}">
        <p14:creationId xmlns:p14="http://schemas.microsoft.com/office/powerpoint/2010/main" val="2191099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552EB9-421F-4F96-9DA8-473F9006D78F}"/>
              </a:ext>
            </a:extLst>
          </p:cNvPr>
          <p:cNvSpPr>
            <a:spLocks noGrp="1"/>
          </p:cNvSpPr>
          <p:nvPr>
            <p:ph idx="1"/>
          </p:nvPr>
        </p:nvSpPr>
        <p:spPr>
          <a:xfrm>
            <a:off x="636104" y="887897"/>
            <a:ext cx="8637898" cy="5153466"/>
          </a:xfrm>
        </p:spPr>
        <p:txBody>
          <a:bodyPr>
            <a:normAutofit/>
          </a:bodyPr>
          <a:lstStyle/>
          <a:p>
            <a:r>
              <a:rPr lang="en-IN" dirty="0"/>
              <a:t>Removed columns that had no relationship with analysis (</a:t>
            </a:r>
            <a:r>
              <a:rPr lang="en-IN" dirty="0" err="1"/>
              <a:t>id,title</a:t>
            </a:r>
            <a:r>
              <a:rPr lang="en-IN" dirty="0"/>
              <a:t> zip code etc.).</a:t>
            </a:r>
          </a:p>
          <a:p>
            <a:r>
              <a:rPr lang="en-IN" dirty="0"/>
              <a:t>Removed columns that had identical relationship(ex. funded_amt and funded_amt_inv is same as loan_amt).</a:t>
            </a:r>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lvl="1">
              <a:buFont typeface="Courier New" panose="02070309020205020404" pitchFamily="49" charset="0"/>
              <a:buChar char="o"/>
            </a:pPr>
            <a:r>
              <a:rPr lang="en-IN" dirty="0"/>
              <a:t>Number of rows, columns before dropping irrelevant columns (855969, 55)      </a:t>
            </a:r>
          </a:p>
          <a:p>
            <a:pPr lvl="1">
              <a:buFont typeface="Courier New" panose="02070309020205020404" pitchFamily="49" charset="0"/>
              <a:buChar char="o"/>
            </a:pPr>
            <a:r>
              <a:rPr lang="en-IN" dirty="0"/>
              <a:t>Number of rows, columns after dropping irrelevant columns (855969, 32)</a:t>
            </a:r>
          </a:p>
          <a:p>
            <a:pPr lvl="1">
              <a:buFont typeface="Courier New" panose="02070309020205020404" pitchFamily="49" charset="0"/>
              <a:buChar char="o"/>
            </a:pPr>
            <a:endParaRPr lang="en-IN" dirty="0"/>
          </a:p>
          <a:p>
            <a:endParaRPr lang="en-IN" dirty="0"/>
          </a:p>
        </p:txBody>
      </p:sp>
      <p:pic>
        <p:nvPicPr>
          <p:cNvPr id="2" name="Picture 1">
            <a:extLst>
              <a:ext uri="{FF2B5EF4-FFF2-40B4-BE49-F238E27FC236}">
                <a16:creationId xmlns:a16="http://schemas.microsoft.com/office/drawing/2014/main" id="{9EE4D5E3-F77A-4C83-97E6-614396B278E8}"/>
              </a:ext>
            </a:extLst>
          </p:cNvPr>
          <p:cNvPicPr>
            <a:picLocks noChangeAspect="1"/>
          </p:cNvPicPr>
          <p:nvPr/>
        </p:nvPicPr>
        <p:blipFill rotWithShape="1">
          <a:blip r:embed="rId2"/>
          <a:srcRect t="36903" r="34456" b="37964"/>
          <a:stretch/>
        </p:blipFill>
        <p:spPr>
          <a:xfrm>
            <a:off x="636104" y="2438400"/>
            <a:ext cx="8772939" cy="2319130"/>
          </a:xfrm>
          <a:prstGeom prst="rect">
            <a:avLst/>
          </a:prstGeom>
        </p:spPr>
      </p:pic>
    </p:spTree>
    <p:extLst>
      <p:ext uri="{BB962C8B-B14F-4D97-AF65-F5344CB8AC3E}">
        <p14:creationId xmlns:p14="http://schemas.microsoft.com/office/powerpoint/2010/main" val="225313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32D12-0F06-4928-93B1-44CCECC874BC}"/>
              </a:ext>
            </a:extLst>
          </p:cNvPr>
          <p:cNvSpPr>
            <a:spLocks noGrp="1"/>
          </p:cNvSpPr>
          <p:nvPr>
            <p:ph idx="1"/>
          </p:nvPr>
        </p:nvSpPr>
        <p:spPr>
          <a:xfrm>
            <a:off x="677334" y="808383"/>
            <a:ext cx="8596668" cy="5232979"/>
          </a:xfrm>
        </p:spPr>
        <p:txBody>
          <a:bodyPr/>
          <a:lstStyle/>
          <a:p>
            <a:r>
              <a:rPr lang="en-IN" dirty="0"/>
              <a:t>Missing Value Treatment</a:t>
            </a:r>
          </a:p>
          <a:p>
            <a:pPr>
              <a:buFont typeface="Courier New" panose="02070309020205020404" pitchFamily="49" charset="0"/>
              <a:buChar char="o"/>
            </a:pPr>
            <a:r>
              <a:rPr lang="en-IN" dirty="0"/>
              <a:t>      Replacing ?,.,/ if any with nan in order to treat missing values and computing total number of missing values in each column.</a:t>
            </a:r>
          </a:p>
          <a:p>
            <a:pPr>
              <a:buFont typeface="Courier New" panose="02070309020205020404" pitchFamily="49" charset="0"/>
              <a:buChar char="o"/>
            </a:pPr>
            <a:endParaRPr lang="en-IN" dirty="0"/>
          </a:p>
          <a:p>
            <a:pPr>
              <a:buFont typeface="Courier New" panose="02070309020205020404" pitchFamily="49" charset="0"/>
              <a:buChar char="o"/>
            </a:pPr>
            <a:endParaRPr lang="en-IN" dirty="0"/>
          </a:p>
          <a:p>
            <a:pPr>
              <a:buFont typeface="Courier New" panose="02070309020205020404" pitchFamily="49" charset="0"/>
              <a:buChar char="o"/>
            </a:pPr>
            <a:endParaRPr lang="en-IN" dirty="0"/>
          </a:p>
          <a:p>
            <a:pPr>
              <a:buFont typeface="Courier New" panose="02070309020205020404" pitchFamily="49" charset="0"/>
              <a:buChar char="o"/>
            </a:pPr>
            <a:r>
              <a:rPr lang="en-IN" dirty="0"/>
              <a:t>Replacing missing value of object data type with mode and integer/float data type with mean.</a:t>
            </a:r>
          </a:p>
          <a:p>
            <a:pPr>
              <a:buFont typeface="Courier New" panose="02070309020205020404" pitchFamily="49" charset="0"/>
              <a:buChar char="o"/>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2AAAFD9C-CBA1-401D-AB5F-B17E2D0CDB37}"/>
              </a:ext>
            </a:extLst>
          </p:cNvPr>
          <p:cNvPicPr>
            <a:picLocks noChangeAspect="1"/>
          </p:cNvPicPr>
          <p:nvPr/>
        </p:nvPicPr>
        <p:blipFill rotWithShape="1">
          <a:blip r:embed="rId2"/>
          <a:srcRect t="63582" r="57065" b="23658"/>
          <a:stretch/>
        </p:blipFill>
        <p:spPr>
          <a:xfrm>
            <a:off x="795131" y="1861358"/>
            <a:ext cx="7765774" cy="874644"/>
          </a:xfrm>
          <a:prstGeom prst="rect">
            <a:avLst/>
          </a:prstGeom>
        </p:spPr>
      </p:pic>
      <p:pic>
        <p:nvPicPr>
          <p:cNvPr id="5" name="Picture 4">
            <a:extLst>
              <a:ext uri="{FF2B5EF4-FFF2-40B4-BE49-F238E27FC236}">
                <a16:creationId xmlns:a16="http://schemas.microsoft.com/office/drawing/2014/main" id="{889A38EC-DB66-450C-AAAD-BE949736415C}"/>
              </a:ext>
            </a:extLst>
          </p:cNvPr>
          <p:cNvPicPr>
            <a:picLocks noChangeAspect="1"/>
          </p:cNvPicPr>
          <p:nvPr/>
        </p:nvPicPr>
        <p:blipFill rotWithShape="1">
          <a:blip r:embed="rId3"/>
          <a:srcRect t="36902" r="56304" b="35065"/>
          <a:stretch/>
        </p:blipFill>
        <p:spPr>
          <a:xfrm>
            <a:off x="980660" y="3922643"/>
            <a:ext cx="7765773" cy="2118719"/>
          </a:xfrm>
          <a:prstGeom prst="rect">
            <a:avLst/>
          </a:prstGeom>
        </p:spPr>
      </p:pic>
    </p:spTree>
    <p:extLst>
      <p:ext uri="{BB962C8B-B14F-4D97-AF65-F5344CB8AC3E}">
        <p14:creationId xmlns:p14="http://schemas.microsoft.com/office/powerpoint/2010/main" val="2752416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B64C0-D1EB-4419-A285-BBA796BB2452}"/>
              </a:ext>
            </a:extLst>
          </p:cNvPr>
          <p:cNvSpPr>
            <a:spLocks noGrp="1"/>
          </p:cNvSpPr>
          <p:nvPr>
            <p:ph idx="1"/>
          </p:nvPr>
        </p:nvSpPr>
        <p:spPr>
          <a:xfrm>
            <a:off x="544812" y="331304"/>
            <a:ext cx="8596668" cy="5325745"/>
          </a:xfrm>
        </p:spPr>
        <p:txBody>
          <a:bodyPr/>
          <a:lstStyle/>
          <a:p>
            <a:endParaRPr lang="en-IN" dirty="0"/>
          </a:p>
          <a:p>
            <a:r>
              <a:rPr lang="en-IN" dirty="0"/>
              <a:t>Two types of categorical are available in our dataset:</a:t>
            </a:r>
          </a:p>
          <a:p>
            <a:pPr lvl="1">
              <a:buFont typeface="Courier New" panose="02070309020205020404" pitchFamily="49" charset="0"/>
              <a:buChar char="o"/>
            </a:pPr>
            <a:r>
              <a:rPr lang="en-IN" dirty="0"/>
              <a:t>Ordinal variables : grade, </a:t>
            </a:r>
            <a:r>
              <a:rPr lang="en-IN" dirty="0" err="1"/>
              <a:t>emp_length</a:t>
            </a:r>
            <a:endParaRPr lang="en-IN" dirty="0"/>
          </a:p>
          <a:p>
            <a:pPr lvl="1">
              <a:buFont typeface="Courier New" panose="02070309020205020404" pitchFamily="49" charset="0"/>
              <a:buChar char="o"/>
            </a:pPr>
            <a:r>
              <a:rPr lang="en-IN" dirty="0"/>
              <a:t>Nominal variables:,last_credit_pull_d,last_pymnt_d,term,application_type, verification_status , home_ownership, purpose, earliest_cr_line</a:t>
            </a:r>
          </a:p>
          <a:p>
            <a:pPr lvl="1">
              <a:buFont typeface="Courier New" panose="02070309020205020404" pitchFamily="49" charset="0"/>
              <a:buChar char="o"/>
            </a:pPr>
            <a:endParaRPr lang="en-IN" dirty="0"/>
          </a:p>
          <a:p>
            <a:r>
              <a:rPr lang="en-IN" dirty="0"/>
              <a:t>Assigning dummy values to all the categorical variables using below two techniques:</a:t>
            </a:r>
          </a:p>
          <a:p>
            <a:pPr lvl="1">
              <a:buFont typeface="Courier New" panose="02070309020205020404" pitchFamily="49" charset="0"/>
              <a:buChar char="o"/>
            </a:pPr>
            <a:r>
              <a:rPr lang="en-IN" dirty="0">
                <a:solidFill>
                  <a:schemeClr val="tx1"/>
                </a:solidFill>
              </a:rPr>
              <a:t>Label Encoding </a:t>
            </a:r>
          </a:p>
          <a:p>
            <a:pPr lvl="2">
              <a:buFont typeface="Courier New" panose="02070309020205020404" pitchFamily="49" charset="0"/>
              <a:buChar char="o"/>
            </a:pPr>
            <a:r>
              <a:rPr lang="en-IN" sz="1600" dirty="0">
                <a:solidFill>
                  <a:schemeClr val="tx1"/>
                </a:solidFill>
              </a:rPr>
              <a:t>Used to replace nominal variables</a:t>
            </a:r>
          </a:p>
          <a:p>
            <a:pPr lvl="2">
              <a:buFont typeface="Courier New" panose="02070309020205020404" pitchFamily="49" charset="0"/>
              <a:buChar char="o"/>
            </a:pPr>
            <a:r>
              <a:rPr lang="en-IN" sz="1600" dirty="0">
                <a:solidFill>
                  <a:schemeClr val="tx1"/>
                </a:solidFill>
              </a:rPr>
              <a:t>Assigns values in ascending order of alphabets</a:t>
            </a:r>
          </a:p>
        </p:txBody>
      </p:sp>
      <p:pic>
        <p:nvPicPr>
          <p:cNvPr id="7" name="Picture 6">
            <a:extLst>
              <a:ext uri="{FF2B5EF4-FFF2-40B4-BE49-F238E27FC236}">
                <a16:creationId xmlns:a16="http://schemas.microsoft.com/office/drawing/2014/main" id="{6F81749E-6B57-4D5E-B6F8-EC6B4DD03F72}"/>
              </a:ext>
            </a:extLst>
          </p:cNvPr>
          <p:cNvPicPr>
            <a:picLocks noChangeAspect="1"/>
          </p:cNvPicPr>
          <p:nvPr/>
        </p:nvPicPr>
        <p:blipFill rotWithShape="1">
          <a:blip r:embed="rId2"/>
          <a:srcRect t="42895" r="50000" b="28105"/>
          <a:stretch/>
        </p:blipFill>
        <p:spPr>
          <a:xfrm>
            <a:off x="913876" y="4384840"/>
            <a:ext cx="7858539" cy="1987826"/>
          </a:xfrm>
          <a:prstGeom prst="rect">
            <a:avLst/>
          </a:prstGeom>
        </p:spPr>
      </p:pic>
    </p:spTree>
    <p:extLst>
      <p:ext uri="{BB962C8B-B14F-4D97-AF65-F5344CB8AC3E}">
        <p14:creationId xmlns:p14="http://schemas.microsoft.com/office/powerpoint/2010/main" val="3465586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A0205-75DB-467B-8C7A-BE5E713D4C61}"/>
              </a:ext>
            </a:extLst>
          </p:cNvPr>
          <p:cNvSpPr>
            <a:spLocks noGrp="1"/>
          </p:cNvSpPr>
          <p:nvPr>
            <p:ph idx="1"/>
          </p:nvPr>
        </p:nvSpPr>
        <p:spPr>
          <a:xfrm>
            <a:off x="677334" y="702365"/>
            <a:ext cx="8596668" cy="5338997"/>
          </a:xfrm>
        </p:spPr>
        <p:txBody>
          <a:bodyPr/>
          <a:lstStyle/>
          <a:p>
            <a:pPr lvl="1">
              <a:buFont typeface="Courier New" panose="02070309020205020404" pitchFamily="49" charset="0"/>
              <a:buChar char="o"/>
            </a:pPr>
            <a:r>
              <a:rPr lang="en-IN" dirty="0">
                <a:solidFill>
                  <a:schemeClr val="tx1"/>
                </a:solidFill>
              </a:rPr>
              <a:t>Replace method</a:t>
            </a:r>
          </a:p>
          <a:p>
            <a:pPr lvl="2">
              <a:buFont typeface="Courier New" panose="02070309020205020404" pitchFamily="49" charset="0"/>
              <a:buChar char="o"/>
            </a:pPr>
            <a:r>
              <a:rPr lang="en-IN" sz="1600" dirty="0">
                <a:solidFill>
                  <a:schemeClr val="tx1"/>
                </a:solidFill>
              </a:rPr>
              <a:t>Used to replace nominal variables</a:t>
            </a:r>
          </a:p>
          <a:p>
            <a:pPr lvl="2">
              <a:buFont typeface="Courier New" panose="02070309020205020404" pitchFamily="49" charset="0"/>
              <a:buChar char="o"/>
            </a:pPr>
            <a:r>
              <a:rPr lang="en-IN" sz="1600" dirty="0">
                <a:solidFill>
                  <a:schemeClr val="tx1"/>
                </a:solidFill>
              </a:rPr>
              <a:t>Used to assign user defined values</a:t>
            </a:r>
          </a:p>
          <a:p>
            <a:endParaRPr lang="en-IN" dirty="0"/>
          </a:p>
        </p:txBody>
      </p:sp>
      <p:pic>
        <p:nvPicPr>
          <p:cNvPr id="2" name="Picture 1">
            <a:extLst>
              <a:ext uri="{FF2B5EF4-FFF2-40B4-BE49-F238E27FC236}">
                <a16:creationId xmlns:a16="http://schemas.microsoft.com/office/drawing/2014/main" id="{13BDAC35-84CB-477E-A768-F9B4B2797EFA}"/>
              </a:ext>
            </a:extLst>
          </p:cNvPr>
          <p:cNvPicPr>
            <a:picLocks noChangeAspect="1"/>
          </p:cNvPicPr>
          <p:nvPr/>
        </p:nvPicPr>
        <p:blipFill rotWithShape="1">
          <a:blip r:embed="rId2"/>
          <a:srcRect l="-1957" t="28009" r="59131" b="18052"/>
          <a:stretch/>
        </p:blipFill>
        <p:spPr>
          <a:xfrm>
            <a:off x="874643" y="2093844"/>
            <a:ext cx="7315200" cy="3697357"/>
          </a:xfrm>
          <a:prstGeom prst="rect">
            <a:avLst/>
          </a:prstGeom>
        </p:spPr>
      </p:pic>
    </p:spTree>
    <p:extLst>
      <p:ext uri="{BB962C8B-B14F-4D97-AF65-F5344CB8AC3E}">
        <p14:creationId xmlns:p14="http://schemas.microsoft.com/office/powerpoint/2010/main" val="4294496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A5B0AC-5152-4805-8242-7D028D3B69D6}"/>
              </a:ext>
            </a:extLst>
          </p:cNvPr>
          <p:cNvSpPr>
            <a:spLocks noGrp="1"/>
          </p:cNvSpPr>
          <p:nvPr>
            <p:ph idx="1"/>
          </p:nvPr>
        </p:nvSpPr>
        <p:spPr>
          <a:xfrm>
            <a:off x="677334" y="569843"/>
            <a:ext cx="8596668" cy="5471519"/>
          </a:xfrm>
        </p:spPr>
        <p:txBody>
          <a:bodyPr/>
          <a:lstStyle/>
          <a:p>
            <a:r>
              <a:rPr lang="en-IN" dirty="0"/>
              <a:t>Finding if high correlation ship exits between the variables:</a:t>
            </a:r>
          </a:p>
          <a:p>
            <a:pPr lvl="1">
              <a:buFont typeface="Courier New" panose="02070309020205020404" pitchFamily="49" charset="0"/>
              <a:buChar char="o"/>
            </a:pPr>
            <a:r>
              <a:rPr lang="en-IN" dirty="0"/>
              <a:t>From below output it is clear that high correlation exist between instalment and </a:t>
            </a:r>
            <a:r>
              <a:rPr lang="en-IN" dirty="0" err="1"/>
              <a:t>loan_amt</a:t>
            </a:r>
            <a:r>
              <a:rPr lang="en-IN" dirty="0"/>
              <a:t>, grade and </a:t>
            </a:r>
            <a:r>
              <a:rPr lang="en-IN" dirty="0" err="1"/>
              <a:t>int_rate</a:t>
            </a:r>
            <a:r>
              <a:rPr lang="en-IN" dirty="0"/>
              <a:t>, </a:t>
            </a:r>
            <a:r>
              <a:rPr lang="en-IN" dirty="0" err="1"/>
              <a:t>total_rec_prncp</a:t>
            </a:r>
            <a:r>
              <a:rPr lang="en-IN" dirty="0"/>
              <a:t> and </a:t>
            </a:r>
            <a:r>
              <a:rPr lang="en-IN" dirty="0" err="1"/>
              <a:t>total_pymnt</a:t>
            </a:r>
            <a:r>
              <a:rPr lang="en-IN" dirty="0"/>
              <a:t> and </a:t>
            </a:r>
            <a:r>
              <a:rPr lang="en-IN" dirty="0" err="1"/>
              <a:t>total_rev_hi_lim</a:t>
            </a:r>
            <a:r>
              <a:rPr lang="en-IN" dirty="0"/>
              <a:t> and </a:t>
            </a:r>
            <a:r>
              <a:rPr lang="en-IN" dirty="0" err="1"/>
              <a:t>revol_bal</a:t>
            </a:r>
            <a:r>
              <a:rPr lang="en-IN" dirty="0"/>
              <a:t>.</a:t>
            </a:r>
          </a:p>
          <a:p>
            <a:endParaRPr lang="en-IN" dirty="0"/>
          </a:p>
          <a:p>
            <a:endParaRPr lang="en-IN" dirty="0"/>
          </a:p>
        </p:txBody>
      </p:sp>
      <p:pic>
        <p:nvPicPr>
          <p:cNvPr id="6" name="Picture 5">
            <a:extLst>
              <a:ext uri="{FF2B5EF4-FFF2-40B4-BE49-F238E27FC236}">
                <a16:creationId xmlns:a16="http://schemas.microsoft.com/office/drawing/2014/main" id="{4379C884-62CD-4F5A-8963-561A3A9617D3}"/>
              </a:ext>
            </a:extLst>
          </p:cNvPr>
          <p:cNvPicPr>
            <a:picLocks noChangeAspect="1"/>
          </p:cNvPicPr>
          <p:nvPr/>
        </p:nvPicPr>
        <p:blipFill>
          <a:blip r:embed="rId2"/>
          <a:stretch>
            <a:fillRect/>
          </a:stretch>
        </p:blipFill>
        <p:spPr>
          <a:xfrm>
            <a:off x="259235" y="2039950"/>
            <a:ext cx="4941426" cy="4001412"/>
          </a:xfrm>
          <a:prstGeom prst="rect">
            <a:avLst/>
          </a:prstGeom>
        </p:spPr>
      </p:pic>
      <p:pic>
        <p:nvPicPr>
          <p:cNvPr id="8" name="Picture 7">
            <a:extLst>
              <a:ext uri="{FF2B5EF4-FFF2-40B4-BE49-F238E27FC236}">
                <a16:creationId xmlns:a16="http://schemas.microsoft.com/office/drawing/2014/main" id="{99886CF3-5ED7-4F91-8174-5515C31D32C1}"/>
              </a:ext>
            </a:extLst>
          </p:cNvPr>
          <p:cNvPicPr>
            <a:picLocks noChangeAspect="1"/>
          </p:cNvPicPr>
          <p:nvPr/>
        </p:nvPicPr>
        <p:blipFill rotWithShape="1">
          <a:blip r:embed="rId3"/>
          <a:srcRect l="50000" t="53915" r="14891" b="11889"/>
          <a:stretch/>
        </p:blipFill>
        <p:spPr>
          <a:xfrm>
            <a:off x="5329616" y="2663687"/>
            <a:ext cx="4280452" cy="2344005"/>
          </a:xfrm>
          <a:prstGeom prst="rect">
            <a:avLst/>
          </a:prstGeom>
        </p:spPr>
      </p:pic>
    </p:spTree>
    <p:extLst>
      <p:ext uri="{BB962C8B-B14F-4D97-AF65-F5344CB8AC3E}">
        <p14:creationId xmlns:p14="http://schemas.microsoft.com/office/powerpoint/2010/main" val="163402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4B45B-DFF2-4E38-B980-EA839A61EAF2}"/>
              </a:ext>
            </a:extLst>
          </p:cNvPr>
          <p:cNvSpPr>
            <a:spLocks noGrp="1"/>
          </p:cNvSpPr>
          <p:nvPr>
            <p:ph idx="1"/>
          </p:nvPr>
        </p:nvSpPr>
        <p:spPr>
          <a:xfrm>
            <a:off x="677334" y="410817"/>
            <a:ext cx="8596668" cy="5630545"/>
          </a:xfrm>
        </p:spPr>
        <p:txBody>
          <a:bodyPr/>
          <a:lstStyle/>
          <a:p>
            <a:r>
              <a:rPr lang="en-IN" dirty="0"/>
              <a:t>Dropping highly correlated variables</a:t>
            </a:r>
          </a:p>
          <a:p>
            <a:pPr lvl="1">
              <a:buFont typeface="Courier New" panose="02070309020205020404" pitchFamily="49" charset="0"/>
              <a:buChar char="o"/>
            </a:pPr>
            <a:r>
              <a:rPr lang="en-IN" dirty="0"/>
              <a:t>Here we retain </a:t>
            </a:r>
            <a:r>
              <a:rPr lang="en-IN" dirty="0" err="1"/>
              <a:t>int_rate,grade</a:t>
            </a:r>
            <a:r>
              <a:rPr lang="en-IN" dirty="0"/>
              <a:t> ,instalment and </a:t>
            </a:r>
            <a:r>
              <a:rPr lang="en-IN" dirty="0" err="1"/>
              <a:t>loan_amt</a:t>
            </a:r>
            <a:r>
              <a:rPr lang="en-IN" dirty="0"/>
              <a:t> from business perspective even though they are highly correlated.</a:t>
            </a:r>
          </a:p>
        </p:txBody>
      </p:sp>
      <p:pic>
        <p:nvPicPr>
          <p:cNvPr id="4" name="Picture 3">
            <a:extLst>
              <a:ext uri="{FF2B5EF4-FFF2-40B4-BE49-F238E27FC236}">
                <a16:creationId xmlns:a16="http://schemas.microsoft.com/office/drawing/2014/main" id="{710A90AB-6716-4CA0-9CD1-CBDE654DE011}"/>
              </a:ext>
            </a:extLst>
          </p:cNvPr>
          <p:cNvPicPr>
            <a:picLocks noChangeAspect="1"/>
          </p:cNvPicPr>
          <p:nvPr/>
        </p:nvPicPr>
        <p:blipFill>
          <a:blip r:embed="rId2"/>
          <a:stretch>
            <a:fillRect/>
          </a:stretch>
        </p:blipFill>
        <p:spPr>
          <a:xfrm>
            <a:off x="677334" y="1822919"/>
            <a:ext cx="4941426" cy="4001412"/>
          </a:xfrm>
          <a:prstGeom prst="rect">
            <a:avLst/>
          </a:prstGeom>
        </p:spPr>
      </p:pic>
      <p:pic>
        <p:nvPicPr>
          <p:cNvPr id="5" name="Picture 4">
            <a:extLst>
              <a:ext uri="{FF2B5EF4-FFF2-40B4-BE49-F238E27FC236}">
                <a16:creationId xmlns:a16="http://schemas.microsoft.com/office/drawing/2014/main" id="{A373C406-AB68-4CF5-BDC9-F5BB9274C5FA}"/>
              </a:ext>
            </a:extLst>
          </p:cNvPr>
          <p:cNvPicPr>
            <a:picLocks noChangeAspect="1"/>
          </p:cNvPicPr>
          <p:nvPr/>
        </p:nvPicPr>
        <p:blipFill rotWithShape="1">
          <a:blip r:embed="rId3"/>
          <a:srcRect l="50000" t="60488" r="19020" b="9932"/>
          <a:stretch/>
        </p:blipFill>
        <p:spPr>
          <a:xfrm>
            <a:off x="5618760" y="2212297"/>
            <a:ext cx="3777031" cy="2518729"/>
          </a:xfrm>
          <a:prstGeom prst="rect">
            <a:avLst/>
          </a:prstGeom>
        </p:spPr>
      </p:pic>
    </p:spTree>
    <p:extLst>
      <p:ext uri="{BB962C8B-B14F-4D97-AF65-F5344CB8AC3E}">
        <p14:creationId xmlns:p14="http://schemas.microsoft.com/office/powerpoint/2010/main" val="292636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723F-F4DE-4F9B-A4E7-9ECFAE756B58}"/>
              </a:ext>
            </a:extLst>
          </p:cNvPr>
          <p:cNvSpPr>
            <a:spLocks noGrp="1"/>
          </p:cNvSpPr>
          <p:nvPr>
            <p:ph type="title"/>
          </p:nvPr>
        </p:nvSpPr>
        <p:spPr/>
        <p:txBody>
          <a:bodyPr/>
          <a:lstStyle/>
          <a:p>
            <a:r>
              <a:rPr lang="en-IN" dirty="0"/>
              <a:t>Splitting the data into Train and Test</a:t>
            </a:r>
          </a:p>
        </p:txBody>
      </p:sp>
      <p:sp>
        <p:nvSpPr>
          <p:cNvPr id="3" name="Content Placeholder 2">
            <a:extLst>
              <a:ext uri="{FF2B5EF4-FFF2-40B4-BE49-F238E27FC236}">
                <a16:creationId xmlns:a16="http://schemas.microsoft.com/office/drawing/2014/main" id="{9D5F44DB-75BB-41E5-97DB-FE540619ED28}"/>
              </a:ext>
            </a:extLst>
          </p:cNvPr>
          <p:cNvSpPr>
            <a:spLocks noGrp="1"/>
          </p:cNvSpPr>
          <p:nvPr>
            <p:ph idx="1"/>
          </p:nvPr>
        </p:nvSpPr>
        <p:spPr/>
        <p:txBody>
          <a:bodyPr/>
          <a:lstStyle/>
          <a:p>
            <a:r>
              <a:rPr lang="en-IN" dirty="0"/>
              <a:t>According to the problem definition we will split the data into train and test on the basis of </a:t>
            </a:r>
            <a:r>
              <a:rPr lang="en-IN" dirty="0" err="1"/>
              <a:t>issue_d</a:t>
            </a:r>
            <a:r>
              <a:rPr lang="en-IN" dirty="0"/>
              <a:t>.</a:t>
            </a:r>
          </a:p>
          <a:p>
            <a:r>
              <a:rPr lang="en-US" dirty="0"/>
              <a:t>Train (June 2007 - May 2015) and Test (June 2015 - Dec 2015) data.</a:t>
            </a:r>
          </a:p>
          <a:p>
            <a:r>
              <a:rPr lang="en-US" dirty="0"/>
              <a:t>Format of </a:t>
            </a:r>
            <a:r>
              <a:rPr lang="en-US" dirty="0" err="1"/>
              <a:t>issue_d</a:t>
            </a:r>
            <a:r>
              <a:rPr lang="en-US" dirty="0"/>
              <a:t> in original dataset is :</a:t>
            </a:r>
          </a:p>
          <a:p>
            <a:endParaRPr lang="en-US" dirty="0"/>
          </a:p>
          <a:p>
            <a:endParaRPr lang="en-US" dirty="0"/>
          </a:p>
          <a:p>
            <a:endParaRPr lang="en-US" dirty="0"/>
          </a:p>
          <a:p>
            <a:endParaRPr lang="en-US" dirty="0"/>
          </a:p>
          <a:p>
            <a:endParaRPr lang="en-US" dirty="0"/>
          </a:p>
          <a:p>
            <a:pPr marL="0" indent="0">
              <a:buNone/>
            </a:pPr>
            <a:endParaRPr lang="en-IN" dirty="0"/>
          </a:p>
        </p:txBody>
      </p:sp>
      <p:pic>
        <p:nvPicPr>
          <p:cNvPr id="4" name="Picture 3">
            <a:extLst>
              <a:ext uri="{FF2B5EF4-FFF2-40B4-BE49-F238E27FC236}">
                <a16:creationId xmlns:a16="http://schemas.microsoft.com/office/drawing/2014/main" id="{FED6F559-6462-461B-94C9-30023EC36134}"/>
              </a:ext>
            </a:extLst>
          </p:cNvPr>
          <p:cNvPicPr>
            <a:picLocks noChangeAspect="1"/>
          </p:cNvPicPr>
          <p:nvPr/>
        </p:nvPicPr>
        <p:blipFill rotWithShape="1">
          <a:blip r:embed="rId2"/>
          <a:srcRect l="39565" t="11889" r="51739" b="68504"/>
          <a:stretch/>
        </p:blipFill>
        <p:spPr>
          <a:xfrm>
            <a:off x="3061252" y="3758620"/>
            <a:ext cx="1987826" cy="1343952"/>
          </a:xfrm>
          <a:prstGeom prst="rect">
            <a:avLst/>
          </a:prstGeom>
        </p:spPr>
      </p:pic>
    </p:spTree>
    <p:extLst>
      <p:ext uri="{BB962C8B-B14F-4D97-AF65-F5344CB8AC3E}">
        <p14:creationId xmlns:p14="http://schemas.microsoft.com/office/powerpoint/2010/main" val="1212111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FEEB1-D655-4FD5-B47F-75266EA5CB71}"/>
              </a:ext>
            </a:extLst>
          </p:cNvPr>
          <p:cNvSpPr>
            <a:spLocks noGrp="1"/>
          </p:cNvSpPr>
          <p:nvPr>
            <p:ph idx="1"/>
          </p:nvPr>
        </p:nvSpPr>
        <p:spPr>
          <a:xfrm>
            <a:off x="677334" y="689113"/>
            <a:ext cx="8596668" cy="5352249"/>
          </a:xfrm>
        </p:spPr>
        <p:txBody>
          <a:bodyPr/>
          <a:lstStyle/>
          <a:p>
            <a:r>
              <a:rPr lang="en-IN" dirty="0"/>
              <a:t>Here we try to split the date variable and convert into a integer variable (period) for splitting purpose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We set the newly created column period as index.</a:t>
            </a:r>
          </a:p>
          <a:p>
            <a:endParaRPr lang="en-IN" dirty="0"/>
          </a:p>
          <a:p>
            <a:endParaRPr lang="en-IN" dirty="0"/>
          </a:p>
        </p:txBody>
      </p:sp>
      <p:pic>
        <p:nvPicPr>
          <p:cNvPr id="4" name="Picture 3">
            <a:extLst>
              <a:ext uri="{FF2B5EF4-FFF2-40B4-BE49-F238E27FC236}">
                <a16:creationId xmlns:a16="http://schemas.microsoft.com/office/drawing/2014/main" id="{F89D1B17-7CCB-4027-A39B-399F6455BF21}"/>
              </a:ext>
            </a:extLst>
          </p:cNvPr>
          <p:cNvPicPr>
            <a:picLocks noChangeAspect="1"/>
          </p:cNvPicPr>
          <p:nvPr/>
        </p:nvPicPr>
        <p:blipFill rotWithShape="1">
          <a:blip r:embed="rId2"/>
          <a:srcRect t="31102" r="49591" b="24625"/>
          <a:stretch/>
        </p:blipFill>
        <p:spPr>
          <a:xfrm>
            <a:off x="357808" y="1590262"/>
            <a:ext cx="9528313" cy="3445565"/>
          </a:xfrm>
          <a:prstGeom prst="rect">
            <a:avLst/>
          </a:prstGeom>
        </p:spPr>
      </p:pic>
    </p:spTree>
    <p:extLst>
      <p:ext uri="{BB962C8B-B14F-4D97-AF65-F5344CB8AC3E}">
        <p14:creationId xmlns:p14="http://schemas.microsoft.com/office/powerpoint/2010/main" val="395968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BCF09C-5CA0-4C2B-8196-6B0BF35D7B09}"/>
              </a:ext>
            </a:extLst>
          </p:cNvPr>
          <p:cNvSpPr>
            <a:spLocks noGrp="1"/>
          </p:cNvSpPr>
          <p:nvPr>
            <p:ph idx="1"/>
          </p:nvPr>
        </p:nvSpPr>
        <p:spPr>
          <a:xfrm>
            <a:off x="677334" y="490331"/>
            <a:ext cx="8596668" cy="5551032"/>
          </a:xfrm>
        </p:spPr>
        <p:txBody>
          <a:bodyPr/>
          <a:lstStyle/>
          <a:p>
            <a:r>
              <a:rPr lang="en-IN" dirty="0"/>
              <a:t>Then the split the data in train and test as below:</a:t>
            </a:r>
          </a:p>
          <a:p>
            <a:endParaRPr lang="en-IN" dirty="0"/>
          </a:p>
          <a:p>
            <a:endParaRPr lang="en-IN" dirty="0"/>
          </a:p>
          <a:p>
            <a:endParaRPr lang="en-IN" dirty="0"/>
          </a:p>
          <a:p>
            <a:endParaRPr lang="en-IN" dirty="0"/>
          </a:p>
          <a:p>
            <a:endParaRPr lang="en-IN" dirty="0"/>
          </a:p>
          <a:p>
            <a:r>
              <a:rPr lang="en-IN" dirty="0"/>
              <a:t>Then we split the data further into </a:t>
            </a:r>
            <a:r>
              <a:rPr lang="en-IN" dirty="0" err="1"/>
              <a:t>X_train</a:t>
            </a:r>
            <a:r>
              <a:rPr lang="en-IN" dirty="0"/>
              <a:t>, </a:t>
            </a:r>
            <a:r>
              <a:rPr lang="en-IN" dirty="0" err="1"/>
              <a:t>X_test</a:t>
            </a:r>
            <a:r>
              <a:rPr lang="en-IN" dirty="0"/>
              <a:t> , </a:t>
            </a:r>
            <a:r>
              <a:rPr lang="en-IN" dirty="0" err="1"/>
              <a:t>Y_train</a:t>
            </a:r>
            <a:r>
              <a:rPr lang="en-IN" dirty="0"/>
              <a:t> and </a:t>
            </a:r>
            <a:r>
              <a:rPr lang="en-IN" dirty="0" err="1"/>
              <a:t>Y_test</a:t>
            </a:r>
            <a:r>
              <a:rPr lang="en-IN" dirty="0"/>
              <a:t> for model building as below:</a:t>
            </a:r>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0E9E432D-2CDE-4B23-88A5-F84D6D95EFE8}"/>
              </a:ext>
            </a:extLst>
          </p:cNvPr>
          <p:cNvPicPr>
            <a:picLocks noChangeAspect="1"/>
          </p:cNvPicPr>
          <p:nvPr/>
        </p:nvPicPr>
        <p:blipFill rotWithShape="1">
          <a:blip r:embed="rId2"/>
          <a:srcRect t="36708" r="63913" b="50000"/>
          <a:stretch/>
        </p:blipFill>
        <p:spPr>
          <a:xfrm>
            <a:off x="963302" y="1139687"/>
            <a:ext cx="6374296" cy="1311966"/>
          </a:xfrm>
          <a:prstGeom prst="rect">
            <a:avLst/>
          </a:prstGeom>
        </p:spPr>
      </p:pic>
      <p:pic>
        <p:nvPicPr>
          <p:cNvPr id="6" name="Picture 5">
            <a:extLst>
              <a:ext uri="{FF2B5EF4-FFF2-40B4-BE49-F238E27FC236}">
                <a16:creationId xmlns:a16="http://schemas.microsoft.com/office/drawing/2014/main" id="{B4801728-CDA7-4E68-A8EE-157671D54EB0}"/>
              </a:ext>
            </a:extLst>
          </p:cNvPr>
          <p:cNvPicPr>
            <a:picLocks noChangeAspect="1"/>
          </p:cNvPicPr>
          <p:nvPr/>
        </p:nvPicPr>
        <p:blipFill rotWithShape="1">
          <a:blip r:embed="rId3"/>
          <a:srcRect t="34775" r="67935" b="49365"/>
          <a:stretch/>
        </p:blipFill>
        <p:spPr>
          <a:xfrm>
            <a:off x="963302" y="3862765"/>
            <a:ext cx="7253046" cy="1087165"/>
          </a:xfrm>
          <a:prstGeom prst="rect">
            <a:avLst/>
          </a:prstGeom>
        </p:spPr>
      </p:pic>
    </p:spTree>
    <p:extLst>
      <p:ext uri="{BB962C8B-B14F-4D97-AF65-F5344CB8AC3E}">
        <p14:creationId xmlns:p14="http://schemas.microsoft.com/office/powerpoint/2010/main" val="816646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41596-1939-4F11-A556-362F6E901E5B}"/>
              </a:ext>
            </a:extLst>
          </p:cNvPr>
          <p:cNvSpPr>
            <a:spLocks noGrp="1"/>
          </p:cNvSpPr>
          <p:nvPr>
            <p:ph idx="1"/>
          </p:nvPr>
        </p:nvSpPr>
        <p:spPr>
          <a:xfrm>
            <a:off x="677334" y="477079"/>
            <a:ext cx="8596668" cy="5564284"/>
          </a:xfrm>
        </p:spPr>
        <p:txBody>
          <a:bodyPr/>
          <a:lstStyle/>
          <a:p>
            <a:r>
              <a:rPr lang="en-IN" dirty="0"/>
              <a:t>Then we perform standardization of data </a:t>
            </a:r>
          </a:p>
          <a:p>
            <a:pPr lvl="1">
              <a:buFont typeface="Courier New" panose="02070309020205020404" pitchFamily="49" charset="0"/>
              <a:buChar char="o"/>
            </a:pPr>
            <a:r>
              <a:rPr lang="en-IN" dirty="0"/>
              <a:t>It transform attributes with a Gaussian distribution and differing means and standard deviations to a standard Gaussian distribution with a mean of 0 and a standard deviation of 1.</a:t>
            </a:r>
          </a:p>
        </p:txBody>
      </p:sp>
      <p:pic>
        <p:nvPicPr>
          <p:cNvPr id="4" name="Picture 3">
            <a:extLst>
              <a:ext uri="{FF2B5EF4-FFF2-40B4-BE49-F238E27FC236}">
                <a16:creationId xmlns:a16="http://schemas.microsoft.com/office/drawing/2014/main" id="{8C3D94BE-1806-4D8C-9C37-D0A85F68836C}"/>
              </a:ext>
            </a:extLst>
          </p:cNvPr>
          <p:cNvPicPr>
            <a:picLocks noChangeAspect="1"/>
          </p:cNvPicPr>
          <p:nvPr/>
        </p:nvPicPr>
        <p:blipFill rotWithShape="1">
          <a:blip r:embed="rId2"/>
          <a:srcRect t="28589" r="59130" b="44152"/>
          <a:stretch/>
        </p:blipFill>
        <p:spPr>
          <a:xfrm>
            <a:off x="953110" y="2001077"/>
            <a:ext cx="8320892" cy="2173357"/>
          </a:xfrm>
          <a:prstGeom prst="rect">
            <a:avLst/>
          </a:prstGeom>
        </p:spPr>
      </p:pic>
    </p:spTree>
    <p:extLst>
      <p:ext uri="{BB962C8B-B14F-4D97-AF65-F5344CB8AC3E}">
        <p14:creationId xmlns:p14="http://schemas.microsoft.com/office/powerpoint/2010/main" val="31267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12E0-ADC8-4862-8FA8-D95B35E790D7}"/>
              </a:ext>
            </a:extLst>
          </p:cNvPr>
          <p:cNvSpPr>
            <a:spLocks noGrp="1"/>
          </p:cNvSpPr>
          <p:nvPr>
            <p:ph type="title"/>
          </p:nvPr>
        </p:nvSpPr>
        <p:spPr>
          <a:xfrm>
            <a:off x="480386" y="609600"/>
            <a:ext cx="8596668" cy="1320800"/>
          </a:xfrm>
        </p:spPr>
        <p:txBody>
          <a:bodyPr/>
          <a:lstStyle/>
          <a:p>
            <a:r>
              <a:rPr lang="en-IN" b="1" dirty="0"/>
              <a:t>IDENTIFYING THE BUSINESS PROBLEM</a:t>
            </a:r>
            <a:endParaRPr lang="en-IN" dirty="0"/>
          </a:p>
        </p:txBody>
      </p:sp>
      <p:sp>
        <p:nvSpPr>
          <p:cNvPr id="3" name="Content Placeholder 2">
            <a:extLst>
              <a:ext uri="{FF2B5EF4-FFF2-40B4-BE49-F238E27FC236}">
                <a16:creationId xmlns:a16="http://schemas.microsoft.com/office/drawing/2014/main" id="{3340E5A3-D512-4F4B-B015-24363ADD5889}"/>
              </a:ext>
            </a:extLst>
          </p:cNvPr>
          <p:cNvSpPr>
            <a:spLocks noGrp="1"/>
          </p:cNvSpPr>
          <p:nvPr>
            <p:ph idx="1"/>
          </p:nvPr>
        </p:nvSpPr>
        <p:spPr>
          <a:xfrm>
            <a:off x="480386" y="1930400"/>
            <a:ext cx="8596668" cy="3880773"/>
          </a:xfrm>
        </p:spPr>
        <p:txBody>
          <a:bodyPr/>
          <a:lstStyle/>
          <a:p>
            <a:r>
              <a:rPr lang="en-IN" dirty="0"/>
              <a:t>Lending Club is a Peer-to-Peer lending company that utilizes a group of private investors to fund loan requests.</a:t>
            </a:r>
          </a:p>
          <a:p>
            <a:r>
              <a:rPr lang="en-IN" dirty="0"/>
              <a:t>Lending Club’s model for risk assessment categorizes borrowers by assigning them a grade and a subgrade based on their credit history.</a:t>
            </a:r>
          </a:p>
          <a:p>
            <a:r>
              <a:rPr lang="en-IN" dirty="0"/>
              <a:t>Investors are presented with a list of borrowers, along with their assigned risk assessment grades, and they have the opportunity to choose which borrowers they will fund, and the percentage of funding that they will cover.</a:t>
            </a:r>
          </a:p>
          <a:p>
            <a:r>
              <a:rPr lang="en-IN" dirty="0"/>
              <a:t>Our business problem is that investors require a more comprehensive assessment of these borrowers than what is presented by Lending Club in order to make a smart business decision, by identifying new borrowers that would likely default on their loans.</a:t>
            </a:r>
          </a:p>
        </p:txBody>
      </p:sp>
    </p:spTree>
    <p:extLst>
      <p:ext uri="{BB962C8B-B14F-4D97-AF65-F5344CB8AC3E}">
        <p14:creationId xmlns:p14="http://schemas.microsoft.com/office/powerpoint/2010/main" val="367760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824138-7A48-4C67-AEAD-E4A65F2950A5}"/>
              </a:ext>
            </a:extLst>
          </p:cNvPr>
          <p:cNvSpPr>
            <a:spLocks noGrp="1"/>
          </p:cNvSpPr>
          <p:nvPr>
            <p:ph idx="1"/>
          </p:nvPr>
        </p:nvSpPr>
        <p:spPr>
          <a:xfrm>
            <a:off x="677334" y="357809"/>
            <a:ext cx="8596668" cy="5683553"/>
          </a:xfrm>
        </p:spPr>
        <p:txBody>
          <a:bodyPr/>
          <a:lstStyle/>
          <a:p>
            <a:r>
              <a:rPr lang="en-IN" dirty="0"/>
              <a:t>Final variables that will be used for model building.</a:t>
            </a:r>
          </a:p>
          <a:p>
            <a:pPr lvl="1">
              <a:buFont typeface="Courier New" panose="02070309020205020404" pitchFamily="49" charset="0"/>
              <a:buChar char="o"/>
            </a:pPr>
            <a:r>
              <a:rPr lang="en-IN" dirty="0"/>
              <a:t>We have reduced down from 77 variables to total 30 variables for model building</a:t>
            </a:r>
          </a:p>
        </p:txBody>
      </p:sp>
      <p:pic>
        <p:nvPicPr>
          <p:cNvPr id="2" name="Picture 1">
            <a:extLst>
              <a:ext uri="{FF2B5EF4-FFF2-40B4-BE49-F238E27FC236}">
                <a16:creationId xmlns:a16="http://schemas.microsoft.com/office/drawing/2014/main" id="{839AC050-D706-4424-A091-D9010C99F6DB}"/>
              </a:ext>
            </a:extLst>
          </p:cNvPr>
          <p:cNvPicPr>
            <a:picLocks noChangeAspect="1"/>
          </p:cNvPicPr>
          <p:nvPr/>
        </p:nvPicPr>
        <p:blipFill rotWithShape="1">
          <a:blip r:embed="rId2"/>
          <a:srcRect l="49023" t="55655" r="16086" b="7806"/>
          <a:stretch/>
        </p:blipFill>
        <p:spPr>
          <a:xfrm>
            <a:off x="677334" y="1789044"/>
            <a:ext cx="4253948" cy="2504661"/>
          </a:xfrm>
          <a:prstGeom prst="rect">
            <a:avLst/>
          </a:prstGeom>
        </p:spPr>
      </p:pic>
      <p:pic>
        <p:nvPicPr>
          <p:cNvPr id="6" name="Picture 5">
            <a:extLst>
              <a:ext uri="{FF2B5EF4-FFF2-40B4-BE49-F238E27FC236}">
                <a16:creationId xmlns:a16="http://schemas.microsoft.com/office/drawing/2014/main" id="{BC7C97CE-2048-4FD8-B3F4-7C2AAFE519C6}"/>
              </a:ext>
            </a:extLst>
          </p:cNvPr>
          <p:cNvPicPr>
            <a:picLocks noChangeAspect="1"/>
          </p:cNvPicPr>
          <p:nvPr/>
        </p:nvPicPr>
        <p:blipFill rotWithShape="1">
          <a:blip r:embed="rId3"/>
          <a:srcRect l="50000" t="55462" r="12391" b="7998"/>
          <a:stretch/>
        </p:blipFill>
        <p:spPr>
          <a:xfrm>
            <a:off x="5314122" y="1789043"/>
            <a:ext cx="4585252" cy="2504661"/>
          </a:xfrm>
          <a:prstGeom prst="rect">
            <a:avLst/>
          </a:prstGeom>
        </p:spPr>
      </p:pic>
    </p:spTree>
    <p:extLst>
      <p:ext uri="{BB962C8B-B14F-4D97-AF65-F5344CB8AC3E}">
        <p14:creationId xmlns:p14="http://schemas.microsoft.com/office/powerpoint/2010/main" val="3706638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B8A8-09A2-4837-AEDB-99999BA38758}"/>
              </a:ext>
            </a:extLst>
          </p:cNvPr>
          <p:cNvSpPr>
            <a:spLocks noGrp="1"/>
          </p:cNvSpPr>
          <p:nvPr>
            <p:ph type="title"/>
          </p:nvPr>
        </p:nvSpPr>
        <p:spPr/>
        <p:txBody>
          <a:bodyPr/>
          <a:lstStyle/>
          <a:p>
            <a:r>
              <a:rPr lang="en-IN" dirty="0"/>
              <a:t>Model Building </a:t>
            </a:r>
          </a:p>
        </p:txBody>
      </p:sp>
      <p:sp>
        <p:nvSpPr>
          <p:cNvPr id="3" name="Content Placeholder 2">
            <a:extLst>
              <a:ext uri="{FF2B5EF4-FFF2-40B4-BE49-F238E27FC236}">
                <a16:creationId xmlns:a16="http://schemas.microsoft.com/office/drawing/2014/main" id="{5CA29020-FEB7-4A4A-B75A-EC34273CD3FF}"/>
              </a:ext>
            </a:extLst>
          </p:cNvPr>
          <p:cNvSpPr>
            <a:spLocks noGrp="1"/>
          </p:cNvSpPr>
          <p:nvPr>
            <p:ph idx="1"/>
          </p:nvPr>
        </p:nvSpPr>
        <p:spPr>
          <a:xfrm>
            <a:off x="677334" y="1417983"/>
            <a:ext cx="8596668" cy="4623379"/>
          </a:xfrm>
        </p:spPr>
        <p:txBody>
          <a:bodyPr>
            <a:normAutofit lnSpcReduction="10000"/>
          </a:bodyPr>
          <a:lstStyle/>
          <a:p>
            <a:r>
              <a:rPr lang="en-IN" dirty="0"/>
              <a:t>We selected four data models to determine which returned the best predictive capability. We utilized few assessment parameters to determine the most successful model, to include:</a:t>
            </a:r>
          </a:p>
          <a:p>
            <a:r>
              <a:rPr lang="en-IN" dirty="0"/>
              <a:t>Models</a:t>
            </a:r>
          </a:p>
          <a:p>
            <a:pPr lvl="2">
              <a:buFont typeface="Courier New" panose="02070309020205020404" pitchFamily="49" charset="0"/>
              <a:buChar char="o"/>
            </a:pPr>
            <a:r>
              <a:rPr lang="en-IN" sz="1600" dirty="0"/>
              <a:t>Logistic Regression</a:t>
            </a:r>
          </a:p>
          <a:p>
            <a:pPr lvl="2">
              <a:buFont typeface="Courier New" panose="02070309020205020404" pitchFamily="49" charset="0"/>
              <a:buChar char="o"/>
            </a:pPr>
            <a:r>
              <a:rPr lang="en-IN" sz="1600" dirty="0"/>
              <a:t>Decision Tree</a:t>
            </a:r>
          </a:p>
          <a:p>
            <a:pPr lvl="3">
              <a:buFont typeface="Courier New" panose="02070309020205020404" pitchFamily="49" charset="0"/>
              <a:buChar char="o"/>
            </a:pPr>
            <a:r>
              <a:rPr lang="en-IN" sz="1600" dirty="0"/>
              <a:t>Ensemble methods</a:t>
            </a:r>
          </a:p>
          <a:p>
            <a:pPr lvl="4">
              <a:buFont typeface="Courier New" panose="02070309020205020404" pitchFamily="49" charset="0"/>
              <a:buChar char="o"/>
            </a:pPr>
            <a:r>
              <a:rPr lang="en-IN" sz="1600" dirty="0"/>
              <a:t>Bagging (Random Forest)</a:t>
            </a:r>
          </a:p>
          <a:p>
            <a:pPr lvl="4">
              <a:buFont typeface="Courier New" panose="02070309020205020404" pitchFamily="49" charset="0"/>
              <a:buChar char="o"/>
            </a:pPr>
            <a:r>
              <a:rPr lang="en-IN" sz="1600" dirty="0"/>
              <a:t>Boosting(Gradient Boosting)</a:t>
            </a:r>
          </a:p>
          <a:p>
            <a:r>
              <a:rPr lang="en-IN" sz="2200" dirty="0"/>
              <a:t> </a:t>
            </a:r>
            <a:r>
              <a:rPr lang="en-IN" dirty="0"/>
              <a:t>Assessment Parameters</a:t>
            </a:r>
          </a:p>
          <a:p>
            <a:pPr lvl="1">
              <a:buFont typeface="Courier New" panose="02070309020205020404" pitchFamily="49" charset="0"/>
              <a:buChar char="o"/>
            </a:pPr>
            <a:r>
              <a:rPr lang="en-IN" dirty="0"/>
              <a:t>Confusion matrix</a:t>
            </a:r>
          </a:p>
          <a:p>
            <a:pPr lvl="1">
              <a:buFont typeface="Courier New" panose="02070309020205020404" pitchFamily="49" charset="0"/>
              <a:buChar char="o"/>
            </a:pPr>
            <a:r>
              <a:rPr lang="en-IN" dirty="0"/>
              <a:t>Classification report</a:t>
            </a:r>
          </a:p>
          <a:p>
            <a:pPr lvl="1">
              <a:buFont typeface="Courier New" panose="02070309020205020404" pitchFamily="49" charset="0"/>
              <a:buChar char="o"/>
            </a:pPr>
            <a:r>
              <a:rPr lang="en-IN" dirty="0"/>
              <a:t>Confusion matrix</a:t>
            </a:r>
          </a:p>
        </p:txBody>
      </p:sp>
    </p:spTree>
    <p:extLst>
      <p:ext uri="{BB962C8B-B14F-4D97-AF65-F5344CB8AC3E}">
        <p14:creationId xmlns:p14="http://schemas.microsoft.com/office/powerpoint/2010/main" val="2900807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5FE6-3256-499A-B62D-1F78A8757614}"/>
              </a:ext>
            </a:extLst>
          </p:cNvPr>
          <p:cNvSpPr>
            <a:spLocks noGrp="1"/>
          </p:cNvSpPr>
          <p:nvPr>
            <p:ph type="title"/>
          </p:nvPr>
        </p:nvSpPr>
        <p:spPr>
          <a:xfrm>
            <a:off x="677334" y="241854"/>
            <a:ext cx="8596668" cy="1320800"/>
          </a:xfrm>
        </p:spPr>
        <p:txBody>
          <a:bodyPr/>
          <a:lstStyle/>
          <a:p>
            <a:r>
              <a:rPr lang="en-IN" dirty="0"/>
              <a:t>Logistic Regression</a:t>
            </a:r>
          </a:p>
        </p:txBody>
      </p:sp>
      <p:sp>
        <p:nvSpPr>
          <p:cNvPr id="3" name="Content Placeholder 2">
            <a:extLst>
              <a:ext uri="{FF2B5EF4-FFF2-40B4-BE49-F238E27FC236}">
                <a16:creationId xmlns:a16="http://schemas.microsoft.com/office/drawing/2014/main" id="{EEE9E24D-4890-4ABC-B790-57BAFF016C83}"/>
              </a:ext>
            </a:extLst>
          </p:cNvPr>
          <p:cNvSpPr>
            <a:spLocks noGrp="1"/>
          </p:cNvSpPr>
          <p:nvPr>
            <p:ph idx="1"/>
          </p:nvPr>
        </p:nvSpPr>
        <p:spPr>
          <a:xfrm>
            <a:off x="677334" y="1033670"/>
            <a:ext cx="8596668" cy="5007693"/>
          </a:xfrm>
        </p:spPr>
        <p:txBody>
          <a:bodyPr/>
          <a:lstStyle/>
          <a:p>
            <a:r>
              <a:rPr lang="en-IN" dirty="0"/>
              <a:t>Accuracy is 99.56%.</a:t>
            </a:r>
          </a:p>
          <a:p>
            <a:r>
              <a:rPr lang="en-IN" dirty="0"/>
              <a:t>In Logistic Regression even though type 2 error is 64 the precision for class 1 is 0.19 and recall is around 0.79 which is bit less.</a:t>
            </a:r>
          </a:p>
          <a:p>
            <a:r>
              <a:rPr lang="en-IN" dirty="0"/>
              <a:t>Therefore we try running decision tree model.</a:t>
            </a:r>
          </a:p>
          <a:p>
            <a:endParaRPr lang="en-IN" dirty="0"/>
          </a:p>
          <a:p>
            <a:pPr marL="0" indent="0">
              <a:buNone/>
            </a:pPr>
            <a:r>
              <a:rPr lang="en-IN" dirty="0"/>
              <a:t> </a:t>
            </a:r>
          </a:p>
        </p:txBody>
      </p:sp>
      <p:pic>
        <p:nvPicPr>
          <p:cNvPr id="4" name="Picture 3">
            <a:extLst>
              <a:ext uri="{FF2B5EF4-FFF2-40B4-BE49-F238E27FC236}">
                <a16:creationId xmlns:a16="http://schemas.microsoft.com/office/drawing/2014/main" id="{BAD6A9F6-E23C-4220-A895-6C262E2C1043}"/>
              </a:ext>
            </a:extLst>
          </p:cNvPr>
          <p:cNvPicPr>
            <a:picLocks noChangeAspect="1"/>
          </p:cNvPicPr>
          <p:nvPr/>
        </p:nvPicPr>
        <p:blipFill rotWithShape="1">
          <a:blip r:embed="rId2"/>
          <a:srcRect l="48587" t="57395" r="8695" b="10126"/>
          <a:stretch/>
        </p:blipFill>
        <p:spPr>
          <a:xfrm>
            <a:off x="677333" y="2557670"/>
            <a:ext cx="8824475" cy="3763617"/>
          </a:xfrm>
          <a:prstGeom prst="rect">
            <a:avLst/>
          </a:prstGeom>
        </p:spPr>
      </p:pic>
    </p:spTree>
    <p:extLst>
      <p:ext uri="{BB962C8B-B14F-4D97-AF65-F5344CB8AC3E}">
        <p14:creationId xmlns:p14="http://schemas.microsoft.com/office/powerpoint/2010/main" val="2190311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2075-CE25-4271-88CD-7E2072CE2951}"/>
              </a:ext>
            </a:extLst>
          </p:cNvPr>
          <p:cNvSpPr>
            <a:spLocks noGrp="1"/>
          </p:cNvSpPr>
          <p:nvPr>
            <p:ph type="title"/>
          </p:nvPr>
        </p:nvSpPr>
        <p:spPr>
          <a:xfrm>
            <a:off x="677334" y="280504"/>
            <a:ext cx="8596668" cy="1320800"/>
          </a:xfrm>
        </p:spPr>
        <p:txBody>
          <a:bodyPr/>
          <a:lstStyle/>
          <a:p>
            <a:r>
              <a:rPr lang="en-IN" dirty="0"/>
              <a:t>Decision Tree</a:t>
            </a:r>
          </a:p>
        </p:txBody>
      </p:sp>
      <p:sp>
        <p:nvSpPr>
          <p:cNvPr id="3" name="Content Placeholder 2">
            <a:extLst>
              <a:ext uri="{FF2B5EF4-FFF2-40B4-BE49-F238E27FC236}">
                <a16:creationId xmlns:a16="http://schemas.microsoft.com/office/drawing/2014/main" id="{0E5A33F9-147A-4B8B-B413-5DF8D05B0B73}"/>
              </a:ext>
            </a:extLst>
          </p:cNvPr>
          <p:cNvSpPr>
            <a:spLocks noGrp="1"/>
          </p:cNvSpPr>
          <p:nvPr>
            <p:ph idx="1"/>
          </p:nvPr>
        </p:nvSpPr>
        <p:spPr>
          <a:xfrm>
            <a:off x="677334" y="1232453"/>
            <a:ext cx="8596668" cy="4808910"/>
          </a:xfrm>
        </p:spPr>
        <p:txBody>
          <a:bodyPr/>
          <a:lstStyle/>
          <a:p>
            <a:r>
              <a:rPr lang="en-IN" dirty="0"/>
              <a:t>Accuracy is 97.62%.</a:t>
            </a:r>
          </a:p>
          <a:p>
            <a:r>
              <a:rPr lang="en-IN" dirty="0"/>
              <a:t>In Decision Tree even though type 2 error is 9 the precision for class 1 is 0.05 and recall is around 0.97 which is bit less. </a:t>
            </a:r>
          </a:p>
          <a:p>
            <a:r>
              <a:rPr lang="en-IN" dirty="0"/>
              <a:t>Also type 1 error is 6107 which is higher.</a:t>
            </a:r>
          </a:p>
          <a:p>
            <a:r>
              <a:rPr lang="en-IN" dirty="0"/>
              <a:t>Therefore we try running ensemble methods bagging and boosting .</a:t>
            </a:r>
          </a:p>
        </p:txBody>
      </p:sp>
      <p:pic>
        <p:nvPicPr>
          <p:cNvPr id="5" name="Picture 4">
            <a:extLst>
              <a:ext uri="{FF2B5EF4-FFF2-40B4-BE49-F238E27FC236}">
                <a16:creationId xmlns:a16="http://schemas.microsoft.com/office/drawing/2014/main" id="{5D232EF2-9259-4AA5-9651-349FFC48215D}"/>
              </a:ext>
            </a:extLst>
          </p:cNvPr>
          <p:cNvPicPr>
            <a:picLocks noChangeAspect="1"/>
          </p:cNvPicPr>
          <p:nvPr/>
        </p:nvPicPr>
        <p:blipFill rotWithShape="1">
          <a:blip r:embed="rId2"/>
          <a:srcRect l="50000" t="56042" b="9352"/>
          <a:stretch/>
        </p:blipFill>
        <p:spPr>
          <a:xfrm>
            <a:off x="914400" y="3167269"/>
            <a:ext cx="8359602" cy="3525079"/>
          </a:xfrm>
          <a:prstGeom prst="rect">
            <a:avLst/>
          </a:prstGeom>
        </p:spPr>
      </p:pic>
    </p:spTree>
    <p:extLst>
      <p:ext uri="{BB962C8B-B14F-4D97-AF65-F5344CB8AC3E}">
        <p14:creationId xmlns:p14="http://schemas.microsoft.com/office/powerpoint/2010/main" val="1377362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55E4-49F7-4CB1-B27C-140D24675953}"/>
              </a:ext>
            </a:extLst>
          </p:cNvPr>
          <p:cNvSpPr>
            <a:spLocks noGrp="1"/>
          </p:cNvSpPr>
          <p:nvPr>
            <p:ph type="title"/>
          </p:nvPr>
        </p:nvSpPr>
        <p:spPr>
          <a:xfrm>
            <a:off x="677334" y="238539"/>
            <a:ext cx="8596668" cy="1691861"/>
          </a:xfrm>
        </p:spPr>
        <p:txBody>
          <a:bodyPr/>
          <a:lstStyle/>
          <a:p>
            <a:r>
              <a:rPr lang="en-IN" dirty="0"/>
              <a:t>Random Forest</a:t>
            </a:r>
          </a:p>
        </p:txBody>
      </p:sp>
      <p:sp>
        <p:nvSpPr>
          <p:cNvPr id="3" name="Content Placeholder 2">
            <a:extLst>
              <a:ext uri="{FF2B5EF4-FFF2-40B4-BE49-F238E27FC236}">
                <a16:creationId xmlns:a16="http://schemas.microsoft.com/office/drawing/2014/main" id="{0AEBD6B8-79C7-4909-B46D-2D17A491AD0A}"/>
              </a:ext>
            </a:extLst>
          </p:cNvPr>
          <p:cNvSpPr>
            <a:spLocks noGrp="1"/>
          </p:cNvSpPr>
          <p:nvPr>
            <p:ph idx="1"/>
          </p:nvPr>
        </p:nvSpPr>
        <p:spPr>
          <a:xfrm>
            <a:off x="677334" y="1298713"/>
            <a:ext cx="8596668" cy="4742649"/>
          </a:xfrm>
        </p:spPr>
        <p:txBody>
          <a:bodyPr/>
          <a:lstStyle/>
          <a:p>
            <a:r>
              <a:rPr lang="en-IN" dirty="0"/>
              <a:t>Accuracy is 96.87%.</a:t>
            </a:r>
          </a:p>
          <a:p>
            <a:r>
              <a:rPr lang="en-IN" dirty="0"/>
              <a:t>In Random Forest even though type 2 error is 8 the precision for class 1 is 0.04 and recall is around 0.97 which is bit less. </a:t>
            </a:r>
          </a:p>
          <a:p>
            <a:r>
              <a:rPr lang="en-IN" dirty="0"/>
              <a:t>Also type 1 error is 7337 which is higher.</a:t>
            </a:r>
          </a:p>
          <a:p>
            <a:endParaRPr lang="en-IN" dirty="0"/>
          </a:p>
        </p:txBody>
      </p:sp>
      <p:pic>
        <p:nvPicPr>
          <p:cNvPr id="4" name="Picture 3">
            <a:extLst>
              <a:ext uri="{FF2B5EF4-FFF2-40B4-BE49-F238E27FC236}">
                <a16:creationId xmlns:a16="http://schemas.microsoft.com/office/drawing/2014/main" id="{A14D358F-0186-4B63-8C99-BB4E5AE99B71}"/>
              </a:ext>
            </a:extLst>
          </p:cNvPr>
          <p:cNvPicPr>
            <a:picLocks noChangeAspect="1"/>
          </p:cNvPicPr>
          <p:nvPr/>
        </p:nvPicPr>
        <p:blipFill rotWithShape="1">
          <a:blip r:embed="rId2"/>
          <a:srcRect l="48260" t="59545" r="1740" b="-2851"/>
          <a:stretch/>
        </p:blipFill>
        <p:spPr>
          <a:xfrm>
            <a:off x="677334" y="2990575"/>
            <a:ext cx="8824475" cy="3421270"/>
          </a:xfrm>
          <a:prstGeom prst="rect">
            <a:avLst/>
          </a:prstGeom>
        </p:spPr>
      </p:pic>
    </p:spTree>
    <p:extLst>
      <p:ext uri="{BB962C8B-B14F-4D97-AF65-F5344CB8AC3E}">
        <p14:creationId xmlns:p14="http://schemas.microsoft.com/office/powerpoint/2010/main" val="1596224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B122-78E5-4C8C-9DB1-57DD39B3EF16}"/>
              </a:ext>
            </a:extLst>
          </p:cNvPr>
          <p:cNvSpPr>
            <a:spLocks noGrp="1"/>
          </p:cNvSpPr>
          <p:nvPr>
            <p:ph type="title"/>
          </p:nvPr>
        </p:nvSpPr>
        <p:spPr>
          <a:xfrm>
            <a:off x="677334" y="265043"/>
            <a:ext cx="8596668" cy="1665357"/>
          </a:xfrm>
        </p:spPr>
        <p:txBody>
          <a:bodyPr/>
          <a:lstStyle/>
          <a:p>
            <a:r>
              <a:rPr lang="en-IN" dirty="0"/>
              <a:t>Gradient Boosting</a:t>
            </a:r>
          </a:p>
        </p:txBody>
      </p:sp>
      <p:sp>
        <p:nvSpPr>
          <p:cNvPr id="3" name="Content Placeholder 2">
            <a:extLst>
              <a:ext uri="{FF2B5EF4-FFF2-40B4-BE49-F238E27FC236}">
                <a16:creationId xmlns:a16="http://schemas.microsoft.com/office/drawing/2014/main" id="{71CDCC99-5FFD-48AA-85B2-AEAAB3FD0193}"/>
              </a:ext>
            </a:extLst>
          </p:cNvPr>
          <p:cNvSpPr>
            <a:spLocks noGrp="1"/>
          </p:cNvSpPr>
          <p:nvPr>
            <p:ph idx="1"/>
          </p:nvPr>
        </p:nvSpPr>
        <p:spPr>
          <a:xfrm>
            <a:off x="677334" y="1179443"/>
            <a:ext cx="8596668" cy="4861919"/>
          </a:xfrm>
        </p:spPr>
        <p:txBody>
          <a:bodyPr/>
          <a:lstStyle/>
          <a:p>
            <a:r>
              <a:rPr lang="en-IN" dirty="0"/>
              <a:t>Accuracy is 99.17%.</a:t>
            </a:r>
          </a:p>
          <a:p>
            <a:r>
              <a:rPr lang="en-IN" dirty="0"/>
              <a:t>In Gradient boosting type 2 error is 10 and type 1 is 54 which is very less as compared to other previous models.</a:t>
            </a:r>
          </a:p>
          <a:p>
            <a:r>
              <a:rPr lang="en-IN" dirty="0"/>
              <a:t>Also precision and recall rate are good.</a:t>
            </a:r>
          </a:p>
          <a:p>
            <a:endParaRPr lang="en-IN" dirty="0"/>
          </a:p>
        </p:txBody>
      </p:sp>
      <p:pic>
        <p:nvPicPr>
          <p:cNvPr id="4" name="Picture 3">
            <a:extLst>
              <a:ext uri="{FF2B5EF4-FFF2-40B4-BE49-F238E27FC236}">
                <a16:creationId xmlns:a16="http://schemas.microsoft.com/office/drawing/2014/main" id="{FB4A7609-C3ED-4317-B0B6-61A5308067B9}"/>
              </a:ext>
            </a:extLst>
          </p:cNvPr>
          <p:cNvPicPr>
            <a:picLocks noChangeAspect="1"/>
          </p:cNvPicPr>
          <p:nvPr/>
        </p:nvPicPr>
        <p:blipFill rotWithShape="1">
          <a:blip r:embed="rId2"/>
          <a:srcRect l="50000" t="57975" r="8152" b="9546"/>
          <a:stretch/>
        </p:blipFill>
        <p:spPr>
          <a:xfrm>
            <a:off x="677333" y="2844801"/>
            <a:ext cx="8983501" cy="3569252"/>
          </a:xfrm>
          <a:prstGeom prst="rect">
            <a:avLst/>
          </a:prstGeom>
        </p:spPr>
      </p:pic>
    </p:spTree>
    <p:extLst>
      <p:ext uri="{BB962C8B-B14F-4D97-AF65-F5344CB8AC3E}">
        <p14:creationId xmlns:p14="http://schemas.microsoft.com/office/powerpoint/2010/main" val="1120238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43C9-8F2E-494A-8ED7-E7B612D2A561}"/>
              </a:ext>
            </a:extLst>
          </p:cNvPr>
          <p:cNvSpPr>
            <a:spLocks noGrp="1"/>
          </p:cNvSpPr>
          <p:nvPr>
            <p:ph type="title"/>
          </p:nvPr>
        </p:nvSpPr>
        <p:spPr/>
        <p:txBody>
          <a:bodyPr/>
          <a:lstStyle/>
          <a:p>
            <a:r>
              <a:rPr lang="en-IN" dirty="0"/>
              <a:t>Model Comparison</a:t>
            </a:r>
          </a:p>
        </p:txBody>
      </p:sp>
      <p:graphicFrame>
        <p:nvGraphicFramePr>
          <p:cNvPr id="8" name="Content Placeholder 7">
            <a:extLst>
              <a:ext uri="{FF2B5EF4-FFF2-40B4-BE49-F238E27FC236}">
                <a16:creationId xmlns:a16="http://schemas.microsoft.com/office/drawing/2014/main" id="{22F6C347-31B4-47B9-963E-5D02B1D3F136}"/>
              </a:ext>
            </a:extLst>
          </p:cNvPr>
          <p:cNvGraphicFramePr>
            <a:graphicFrameLocks noGrp="1"/>
          </p:cNvGraphicFramePr>
          <p:nvPr>
            <p:ph idx="1"/>
            <p:extLst>
              <p:ext uri="{D42A27DB-BD31-4B8C-83A1-F6EECF244321}">
                <p14:modId xmlns:p14="http://schemas.microsoft.com/office/powerpoint/2010/main" val="2324988966"/>
              </p:ext>
            </p:extLst>
          </p:nvPr>
        </p:nvGraphicFramePr>
        <p:xfrm>
          <a:off x="410817" y="1285462"/>
          <a:ext cx="9157253" cy="5074702"/>
        </p:xfrm>
        <a:graphic>
          <a:graphicData uri="http://schemas.openxmlformats.org/drawingml/2006/table">
            <a:tbl>
              <a:tblPr firstRow="1" bandRow="1">
                <a:tableStyleId>{5C22544A-7EE6-4342-B048-85BDC9FD1C3A}</a:tableStyleId>
              </a:tblPr>
              <a:tblGrid>
                <a:gridCol w="1526209">
                  <a:extLst>
                    <a:ext uri="{9D8B030D-6E8A-4147-A177-3AD203B41FA5}">
                      <a16:colId xmlns:a16="http://schemas.microsoft.com/office/drawing/2014/main" val="3382052925"/>
                    </a:ext>
                  </a:extLst>
                </a:gridCol>
                <a:gridCol w="1526209">
                  <a:extLst>
                    <a:ext uri="{9D8B030D-6E8A-4147-A177-3AD203B41FA5}">
                      <a16:colId xmlns:a16="http://schemas.microsoft.com/office/drawing/2014/main" val="970252155"/>
                    </a:ext>
                  </a:extLst>
                </a:gridCol>
                <a:gridCol w="1526209">
                  <a:extLst>
                    <a:ext uri="{9D8B030D-6E8A-4147-A177-3AD203B41FA5}">
                      <a16:colId xmlns:a16="http://schemas.microsoft.com/office/drawing/2014/main" val="3750966655"/>
                    </a:ext>
                  </a:extLst>
                </a:gridCol>
                <a:gridCol w="1526209">
                  <a:extLst>
                    <a:ext uri="{9D8B030D-6E8A-4147-A177-3AD203B41FA5}">
                      <a16:colId xmlns:a16="http://schemas.microsoft.com/office/drawing/2014/main" val="3877172495"/>
                    </a:ext>
                  </a:extLst>
                </a:gridCol>
                <a:gridCol w="1714695">
                  <a:extLst>
                    <a:ext uri="{9D8B030D-6E8A-4147-A177-3AD203B41FA5}">
                      <a16:colId xmlns:a16="http://schemas.microsoft.com/office/drawing/2014/main" val="2852747943"/>
                    </a:ext>
                  </a:extLst>
                </a:gridCol>
                <a:gridCol w="1337722">
                  <a:extLst>
                    <a:ext uri="{9D8B030D-6E8A-4147-A177-3AD203B41FA5}">
                      <a16:colId xmlns:a16="http://schemas.microsoft.com/office/drawing/2014/main" val="3855361127"/>
                    </a:ext>
                  </a:extLst>
                </a:gridCol>
              </a:tblGrid>
              <a:tr h="642034">
                <a:tc>
                  <a:txBody>
                    <a:bodyPr/>
                    <a:lstStyle/>
                    <a:p>
                      <a:r>
                        <a:rPr lang="en-IN" dirty="0"/>
                        <a:t>Model</a:t>
                      </a:r>
                    </a:p>
                  </a:txBody>
                  <a:tcPr/>
                </a:tc>
                <a:tc>
                  <a:txBody>
                    <a:bodyPr/>
                    <a:lstStyle/>
                    <a:p>
                      <a:r>
                        <a:rPr lang="en-IN" dirty="0"/>
                        <a:t>Type 1 error</a:t>
                      </a:r>
                    </a:p>
                  </a:txBody>
                  <a:tcPr/>
                </a:tc>
                <a:tc>
                  <a:txBody>
                    <a:bodyPr/>
                    <a:lstStyle/>
                    <a:p>
                      <a:r>
                        <a:rPr lang="en-IN" dirty="0"/>
                        <a:t>Type 2 error</a:t>
                      </a:r>
                    </a:p>
                  </a:txBody>
                  <a:tcPr/>
                </a:tc>
                <a:tc>
                  <a:txBody>
                    <a:bodyPr/>
                    <a:lstStyle/>
                    <a:p>
                      <a:r>
                        <a:rPr lang="en-IN" dirty="0"/>
                        <a:t>Precision</a:t>
                      </a:r>
                    </a:p>
                  </a:txBody>
                  <a:tcPr/>
                </a:tc>
                <a:tc>
                  <a:txBody>
                    <a:bodyPr/>
                    <a:lstStyle/>
                    <a:p>
                      <a:r>
                        <a:rPr lang="en-IN" dirty="0"/>
                        <a:t>Recall</a:t>
                      </a:r>
                    </a:p>
                  </a:txBody>
                  <a:tcPr/>
                </a:tc>
                <a:tc>
                  <a:txBody>
                    <a:bodyPr/>
                    <a:lstStyle/>
                    <a:p>
                      <a:r>
                        <a:rPr lang="en-IN" dirty="0"/>
                        <a:t>Accuracy</a:t>
                      </a:r>
                    </a:p>
                  </a:txBody>
                  <a:tcPr/>
                </a:tc>
                <a:extLst>
                  <a:ext uri="{0D108BD9-81ED-4DB2-BD59-A6C34878D82A}">
                    <a16:rowId xmlns:a16="http://schemas.microsoft.com/office/drawing/2014/main" val="2745734355"/>
                  </a:ext>
                </a:extLst>
              </a:tr>
              <a:tr h="1108167">
                <a:tc>
                  <a:txBody>
                    <a:bodyPr/>
                    <a:lstStyle/>
                    <a:p>
                      <a:r>
                        <a:rPr lang="en-IN" dirty="0"/>
                        <a:t>Logistic Regression</a:t>
                      </a:r>
                    </a:p>
                  </a:txBody>
                  <a:tcPr/>
                </a:tc>
                <a:tc>
                  <a:txBody>
                    <a:bodyPr/>
                    <a:lstStyle/>
                    <a:p>
                      <a:r>
                        <a:rPr lang="en-IN" dirty="0"/>
                        <a:t>1056</a:t>
                      </a:r>
                    </a:p>
                  </a:txBody>
                  <a:tcPr/>
                </a:tc>
                <a:tc>
                  <a:txBody>
                    <a:bodyPr/>
                    <a:lstStyle/>
                    <a:p>
                      <a:r>
                        <a:rPr lang="en-IN" dirty="0"/>
                        <a:t>64</a:t>
                      </a:r>
                    </a:p>
                  </a:txBody>
                  <a:tcPr/>
                </a:tc>
                <a:tc>
                  <a:txBody>
                    <a:bodyPr/>
                    <a:lstStyle/>
                    <a:p>
                      <a:r>
                        <a:rPr lang="en-IN" dirty="0"/>
                        <a:t>Class 0: 1.00</a:t>
                      </a:r>
                    </a:p>
                    <a:p>
                      <a:r>
                        <a:rPr lang="en-IN" dirty="0"/>
                        <a:t>Class 1: 0.19</a:t>
                      </a:r>
                    </a:p>
                  </a:txBody>
                  <a:tcPr/>
                </a:tc>
                <a:tc>
                  <a:txBody>
                    <a:bodyPr/>
                    <a:lstStyle/>
                    <a:p>
                      <a:r>
                        <a:rPr lang="en-IN" dirty="0"/>
                        <a:t>Class 0: 1.00</a:t>
                      </a:r>
                    </a:p>
                    <a:p>
                      <a:r>
                        <a:rPr lang="en-IN" dirty="0"/>
                        <a:t>Class 1: 0.79</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99.56%.</a:t>
                      </a:r>
                    </a:p>
                    <a:p>
                      <a:endParaRPr lang="en-IN" dirty="0"/>
                    </a:p>
                  </a:txBody>
                  <a:tcPr/>
                </a:tc>
                <a:extLst>
                  <a:ext uri="{0D108BD9-81ED-4DB2-BD59-A6C34878D82A}">
                    <a16:rowId xmlns:a16="http://schemas.microsoft.com/office/drawing/2014/main" val="2031920497"/>
                  </a:ext>
                </a:extLst>
              </a:tr>
              <a:tr h="1108167">
                <a:tc>
                  <a:txBody>
                    <a:bodyPr/>
                    <a:lstStyle/>
                    <a:p>
                      <a:r>
                        <a:rPr lang="en-IN" dirty="0"/>
                        <a:t>Decision Tree</a:t>
                      </a:r>
                    </a:p>
                  </a:txBody>
                  <a:tcPr/>
                </a:tc>
                <a:tc>
                  <a:txBody>
                    <a:bodyPr/>
                    <a:lstStyle/>
                    <a:p>
                      <a:r>
                        <a:rPr lang="en-IN" dirty="0"/>
                        <a:t>6107</a:t>
                      </a:r>
                    </a:p>
                  </a:txBody>
                  <a:tcPr/>
                </a:tc>
                <a:tc>
                  <a:txBody>
                    <a:bodyPr/>
                    <a:lstStyle/>
                    <a:p>
                      <a:r>
                        <a:rPr lang="en-IN" dirty="0"/>
                        <a:t>9</a:t>
                      </a:r>
                    </a:p>
                  </a:txBody>
                  <a:tcPr/>
                </a:tc>
                <a:tc>
                  <a:txBody>
                    <a:bodyPr/>
                    <a:lstStyle/>
                    <a:p>
                      <a:r>
                        <a:rPr lang="en-IN" dirty="0"/>
                        <a:t>Class 0: 1.00</a:t>
                      </a:r>
                    </a:p>
                    <a:p>
                      <a:r>
                        <a:rPr lang="en-IN" dirty="0"/>
                        <a:t>Class 1: 0.05</a:t>
                      </a:r>
                    </a:p>
                    <a:p>
                      <a:endParaRPr lang="en-IN" dirty="0"/>
                    </a:p>
                  </a:txBody>
                  <a:tcPr/>
                </a:tc>
                <a:tc>
                  <a:txBody>
                    <a:bodyPr/>
                    <a:lstStyle/>
                    <a:p>
                      <a:r>
                        <a:rPr lang="en-IN" dirty="0"/>
                        <a:t>Class 0: 0.98</a:t>
                      </a:r>
                    </a:p>
                    <a:p>
                      <a:r>
                        <a:rPr lang="en-IN" dirty="0"/>
                        <a:t>Class 1: 0.97</a:t>
                      </a:r>
                    </a:p>
                    <a:p>
                      <a:endParaRPr lang="en-IN" dirty="0"/>
                    </a:p>
                  </a:txBody>
                  <a:tcPr/>
                </a:tc>
                <a:tc>
                  <a:txBody>
                    <a:bodyPr/>
                    <a:lstStyle/>
                    <a:p>
                      <a:r>
                        <a:rPr lang="en-IN" dirty="0"/>
                        <a:t>97.61%</a:t>
                      </a:r>
                    </a:p>
                  </a:txBody>
                  <a:tcPr/>
                </a:tc>
                <a:extLst>
                  <a:ext uri="{0D108BD9-81ED-4DB2-BD59-A6C34878D82A}">
                    <a16:rowId xmlns:a16="http://schemas.microsoft.com/office/drawing/2014/main" val="2698270636"/>
                  </a:ext>
                </a:extLst>
              </a:tr>
              <a:tr h="1108167">
                <a:tc>
                  <a:txBody>
                    <a:bodyPr/>
                    <a:lstStyle/>
                    <a:p>
                      <a:r>
                        <a:rPr lang="en-IN" dirty="0"/>
                        <a:t>Random Forest</a:t>
                      </a:r>
                    </a:p>
                  </a:txBody>
                  <a:tcPr/>
                </a:tc>
                <a:tc>
                  <a:txBody>
                    <a:bodyPr/>
                    <a:lstStyle/>
                    <a:p>
                      <a:r>
                        <a:rPr lang="en-IN" dirty="0"/>
                        <a:t>7337</a:t>
                      </a:r>
                    </a:p>
                  </a:txBody>
                  <a:tcPr/>
                </a:tc>
                <a:tc>
                  <a:txBody>
                    <a:bodyPr/>
                    <a:lstStyle/>
                    <a:p>
                      <a:r>
                        <a:rPr lang="en-IN" dirty="0"/>
                        <a:t>8</a:t>
                      </a:r>
                    </a:p>
                  </a:txBody>
                  <a:tcPr/>
                </a:tc>
                <a:tc>
                  <a:txBody>
                    <a:bodyPr/>
                    <a:lstStyle/>
                    <a:p>
                      <a:r>
                        <a:rPr lang="en-IN" dirty="0"/>
                        <a:t>Class 0: 1.00</a:t>
                      </a:r>
                    </a:p>
                    <a:p>
                      <a:r>
                        <a:rPr lang="en-IN" dirty="0"/>
                        <a:t>Class 1: 0.04</a:t>
                      </a:r>
                    </a:p>
                    <a:p>
                      <a:endParaRPr lang="en-IN" dirty="0"/>
                    </a:p>
                  </a:txBody>
                  <a:tcPr/>
                </a:tc>
                <a:tc>
                  <a:txBody>
                    <a:bodyPr/>
                    <a:lstStyle/>
                    <a:p>
                      <a:r>
                        <a:rPr lang="en-IN" dirty="0"/>
                        <a:t>Class 0: 0.97</a:t>
                      </a:r>
                    </a:p>
                    <a:p>
                      <a:r>
                        <a:rPr lang="en-IN" dirty="0"/>
                        <a:t>Class 1: 0.99</a:t>
                      </a:r>
                    </a:p>
                    <a:p>
                      <a:endParaRPr lang="en-IN" dirty="0"/>
                    </a:p>
                  </a:txBody>
                  <a:tcPr/>
                </a:tc>
                <a:tc>
                  <a:txBody>
                    <a:bodyPr/>
                    <a:lstStyle/>
                    <a:p>
                      <a:r>
                        <a:rPr lang="en-IN" dirty="0"/>
                        <a:t>96.87%</a:t>
                      </a:r>
                    </a:p>
                  </a:txBody>
                  <a:tcPr/>
                </a:tc>
                <a:extLst>
                  <a:ext uri="{0D108BD9-81ED-4DB2-BD59-A6C34878D82A}">
                    <a16:rowId xmlns:a16="http://schemas.microsoft.com/office/drawing/2014/main" val="2336353476"/>
                  </a:ext>
                </a:extLst>
              </a:tr>
              <a:tr h="1108167">
                <a:tc>
                  <a:txBody>
                    <a:bodyPr/>
                    <a:lstStyle/>
                    <a:p>
                      <a:r>
                        <a:rPr lang="en-IN" dirty="0"/>
                        <a:t>Gradient Boosting</a:t>
                      </a:r>
                    </a:p>
                  </a:txBody>
                  <a:tcPr/>
                </a:tc>
                <a:tc>
                  <a:txBody>
                    <a:bodyPr/>
                    <a:lstStyle/>
                    <a:p>
                      <a:r>
                        <a:rPr lang="en-IN" dirty="0"/>
                        <a:t>54</a:t>
                      </a:r>
                    </a:p>
                  </a:txBody>
                  <a:tcPr/>
                </a:tc>
                <a:tc>
                  <a:txBody>
                    <a:bodyPr/>
                    <a:lstStyle/>
                    <a:p>
                      <a:r>
                        <a:rPr lang="en-IN" dirty="0"/>
                        <a:t>10</a:t>
                      </a:r>
                    </a:p>
                  </a:txBody>
                  <a:tcPr/>
                </a:tc>
                <a:tc>
                  <a:txBody>
                    <a:bodyPr/>
                    <a:lstStyle/>
                    <a:p>
                      <a:r>
                        <a:rPr lang="en-IN" dirty="0"/>
                        <a:t>Class 0: 1.00</a:t>
                      </a:r>
                    </a:p>
                    <a:p>
                      <a:r>
                        <a:rPr lang="en-IN" dirty="0"/>
                        <a:t>Class 1: 0.85</a:t>
                      </a:r>
                    </a:p>
                    <a:p>
                      <a:endParaRPr lang="en-IN" dirty="0"/>
                    </a:p>
                  </a:txBody>
                  <a:tcPr/>
                </a:tc>
                <a:tc>
                  <a:txBody>
                    <a:bodyPr/>
                    <a:lstStyle/>
                    <a:p>
                      <a:r>
                        <a:rPr lang="en-IN" dirty="0"/>
                        <a:t>Class 0: 1.00</a:t>
                      </a:r>
                    </a:p>
                    <a:p>
                      <a:r>
                        <a:rPr lang="en-IN" dirty="0"/>
                        <a:t>Class 1: 0.97</a:t>
                      </a:r>
                    </a:p>
                    <a:p>
                      <a:endParaRPr lang="en-IN" dirty="0"/>
                    </a:p>
                  </a:txBody>
                  <a:tcPr/>
                </a:tc>
                <a:tc>
                  <a:txBody>
                    <a:bodyPr/>
                    <a:lstStyle/>
                    <a:p>
                      <a:r>
                        <a:rPr lang="en-IN" dirty="0"/>
                        <a:t>99.97%</a:t>
                      </a:r>
                    </a:p>
                  </a:txBody>
                  <a:tcPr/>
                </a:tc>
                <a:extLst>
                  <a:ext uri="{0D108BD9-81ED-4DB2-BD59-A6C34878D82A}">
                    <a16:rowId xmlns:a16="http://schemas.microsoft.com/office/drawing/2014/main" val="788521288"/>
                  </a:ext>
                </a:extLst>
              </a:tr>
            </a:tbl>
          </a:graphicData>
        </a:graphic>
      </p:graphicFrame>
      <p:sp>
        <p:nvSpPr>
          <p:cNvPr id="11" name="Rectangle 10">
            <a:extLst>
              <a:ext uri="{FF2B5EF4-FFF2-40B4-BE49-F238E27FC236}">
                <a16:creationId xmlns:a16="http://schemas.microsoft.com/office/drawing/2014/main" id="{638AB937-6260-4CF8-91B3-6C78A8703A13}"/>
              </a:ext>
            </a:extLst>
          </p:cNvPr>
          <p:cNvSpPr/>
          <p:nvPr/>
        </p:nvSpPr>
        <p:spPr>
          <a:xfrm>
            <a:off x="318053" y="5234608"/>
            <a:ext cx="9369286" cy="834887"/>
          </a:xfrm>
          <a:prstGeom prst="rect">
            <a:avLst/>
          </a:prstGeom>
          <a:noFill/>
          <a:ln>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545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B856-5CB9-4580-868D-C27632EBED55}"/>
              </a:ext>
            </a:extLst>
          </p:cNvPr>
          <p:cNvSpPr>
            <a:spLocks noGrp="1"/>
          </p:cNvSpPr>
          <p:nvPr>
            <p:ph type="title"/>
          </p:nvPr>
        </p:nvSpPr>
        <p:spPr>
          <a:xfrm>
            <a:off x="995046" y="874748"/>
            <a:ext cx="3854528" cy="552559"/>
          </a:xfrm>
        </p:spPr>
        <p:txBody>
          <a:bodyPr>
            <a:noAutofit/>
          </a:bodyPr>
          <a:lstStyle/>
          <a:p>
            <a:r>
              <a:rPr lang="en-IN" sz="3600" dirty="0"/>
              <a:t>Conclusion</a:t>
            </a:r>
          </a:p>
        </p:txBody>
      </p:sp>
      <p:sp>
        <p:nvSpPr>
          <p:cNvPr id="3" name="Content Placeholder 2">
            <a:extLst>
              <a:ext uri="{FF2B5EF4-FFF2-40B4-BE49-F238E27FC236}">
                <a16:creationId xmlns:a16="http://schemas.microsoft.com/office/drawing/2014/main" id="{01033E65-9FCB-44F9-8722-ABC706611692}"/>
              </a:ext>
            </a:extLst>
          </p:cNvPr>
          <p:cNvSpPr>
            <a:spLocks noGrp="1"/>
          </p:cNvSpPr>
          <p:nvPr>
            <p:ph idx="1"/>
          </p:nvPr>
        </p:nvSpPr>
        <p:spPr>
          <a:xfrm>
            <a:off x="665540" y="1669774"/>
            <a:ext cx="8573053" cy="5007691"/>
          </a:xfrm>
        </p:spPr>
        <p:txBody>
          <a:bodyPr/>
          <a:lstStyle/>
          <a:p>
            <a:r>
              <a:rPr lang="en-IN" dirty="0"/>
              <a:t>As seen from the comparison results Gradient Boosting Technique performs well than other models with minimal type 2 error and  accuracy as 99.97%.</a:t>
            </a:r>
          </a:p>
          <a:p>
            <a:r>
              <a:rPr lang="en-IN" dirty="0"/>
              <a:t>Hence based on model prediction we can conclude that 99.97% chance that customer will not default on loan.</a:t>
            </a:r>
          </a:p>
          <a:p>
            <a:r>
              <a:rPr lang="en-US" dirty="0"/>
              <a:t>Intuitively, loan default cases are attributable to total principal received, outstanding principal, and last payment date. A higher principal would imply higher risk of default</a:t>
            </a:r>
          </a:p>
          <a:p>
            <a:endParaRPr lang="en-IN" dirty="0"/>
          </a:p>
          <a:p>
            <a:endParaRPr lang="en-IN" dirty="0"/>
          </a:p>
        </p:txBody>
      </p:sp>
    </p:spTree>
    <p:extLst>
      <p:ext uri="{BB962C8B-B14F-4D97-AF65-F5344CB8AC3E}">
        <p14:creationId xmlns:p14="http://schemas.microsoft.com/office/powerpoint/2010/main" val="3499306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25C1-B8C2-4000-BE61-CDC158E02E04}"/>
              </a:ext>
            </a:extLst>
          </p:cNvPr>
          <p:cNvSpPr>
            <a:spLocks noGrp="1"/>
          </p:cNvSpPr>
          <p:nvPr>
            <p:ph type="title"/>
          </p:nvPr>
        </p:nvSpPr>
        <p:spPr/>
        <p:txBody>
          <a:bodyPr/>
          <a:lstStyle/>
          <a:p>
            <a:r>
              <a:rPr lang="en-IN" dirty="0"/>
              <a:t>Recommendations</a:t>
            </a:r>
          </a:p>
        </p:txBody>
      </p:sp>
      <p:sp>
        <p:nvSpPr>
          <p:cNvPr id="3" name="Content Placeholder 2">
            <a:extLst>
              <a:ext uri="{FF2B5EF4-FFF2-40B4-BE49-F238E27FC236}">
                <a16:creationId xmlns:a16="http://schemas.microsoft.com/office/drawing/2014/main" id="{398A27B4-C636-4D7D-9DEE-C7A9DA333A69}"/>
              </a:ext>
            </a:extLst>
          </p:cNvPr>
          <p:cNvSpPr>
            <a:spLocks noGrp="1"/>
          </p:cNvSpPr>
          <p:nvPr>
            <p:ph idx="1"/>
          </p:nvPr>
        </p:nvSpPr>
        <p:spPr/>
        <p:txBody>
          <a:bodyPr/>
          <a:lstStyle/>
          <a:p>
            <a:r>
              <a:rPr lang="en-IN" dirty="0"/>
              <a:t>Choose borrower with High grade .</a:t>
            </a:r>
          </a:p>
          <a:p>
            <a:r>
              <a:rPr lang="en-IN" dirty="0"/>
              <a:t>Choose loans for 60 month terms.</a:t>
            </a:r>
          </a:p>
          <a:p>
            <a:r>
              <a:rPr lang="en-IN" dirty="0"/>
              <a:t>Need to focus on debt consolidated loans.</a:t>
            </a:r>
          </a:p>
          <a:p>
            <a:r>
              <a:rPr lang="en-IN" dirty="0"/>
              <a:t>Credit Scores are missing in data set which could have proved more useful in predicting.</a:t>
            </a:r>
          </a:p>
          <a:p>
            <a:endParaRPr lang="en-IN" dirty="0"/>
          </a:p>
          <a:p>
            <a:pPr marL="0" indent="0">
              <a:buNone/>
            </a:pPr>
            <a:endParaRPr lang="en-IN" dirty="0"/>
          </a:p>
          <a:p>
            <a:endParaRPr lang="en-IN" dirty="0"/>
          </a:p>
        </p:txBody>
      </p:sp>
    </p:spTree>
    <p:extLst>
      <p:ext uri="{BB962C8B-B14F-4D97-AF65-F5344CB8AC3E}">
        <p14:creationId xmlns:p14="http://schemas.microsoft.com/office/powerpoint/2010/main" val="234659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CA19-2A8F-46F4-ACA9-B0C1F423F012}"/>
              </a:ext>
            </a:extLst>
          </p:cNvPr>
          <p:cNvSpPr>
            <a:spLocks noGrp="1"/>
          </p:cNvSpPr>
          <p:nvPr>
            <p:ph type="ctrTitle"/>
          </p:nvPr>
        </p:nvSpPr>
        <p:spPr/>
        <p:txBody>
          <a:bodyPr/>
          <a:lstStyle/>
          <a:p>
            <a:pPr algn="ctr"/>
            <a:r>
              <a:rPr lang="en-IN" dirty="0"/>
              <a:t>THANK YOU </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68401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8834-CD2A-4DED-825B-1893237CA5B8}"/>
              </a:ext>
            </a:extLst>
          </p:cNvPr>
          <p:cNvSpPr>
            <a:spLocks noGrp="1"/>
          </p:cNvSpPr>
          <p:nvPr>
            <p:ph type="title"/>
          </p:nvPr>
        </p:nvSpPr>
        <p:spPr/>
        <p:txBody>
          <a:bodyPr/>
          <a:lstStyle/>
          <a:p>
            <a:r>
              <a:rPr lang="en-IN" dirty="0"/>
              <a:t> </a:t>
            </a:r>
            <a:r>
              <a:rPr lang="en-IN" b="1" dirty="0"/>
              <a:t>DATA DESCRIPTION</a:t>
            </a:r>
          </a:p>
        </p:txBody>
      </p:sp>
      <p:sp>
        <p:nvSpPr>
          <p:cNvPr id="3" name="Content Placeholder 2">
            <a:extLst>
              <a:ext uri="{FF2B5EF4-FFF2-40B4-BE49-F238E27FC236}">
                <a16:creationId xmlns:a16="http://schemas.microsoft.com/office/drawing/2014/main" id="{7090C6E5-9FE4-4201-A593-A80E0181A934}"/>
              </a:ext>
            </a:extLst>
          </p:cNvPr>
          <p:cNvSpPr>
            <a:spLocks noGrp="1"/>
          </p:cNvSpPr>
          <p:nvPr>
            <p:ph idx="1"/>
          </p:nvPr>
        </p:nvSpPr>
        <p:spPr/>
        <p:txBody>
          <a:bodyPr/>
          <a:lstStyle/>
          <a:p>
            <a:r>
              <a:rPr lang="en-IN" dirty="0"/>
              <a:t>Lending Club provided us with 8 years of historical data (2007-2015). </a:t>
            </a:r>
          </a:p>
          <a:p>
            <a:r>
              <a:rPr lang="en-IN" dirty="0"/>
              <a:t>This dataset contained information pertaining to the borrower’s past credit history and Lending Club loan information. The total dataset consists of over 800,000 records.</a:t>
            </a:r>
          </a:p>
          <a:p>
            <a:r>
              <a:rPr lang="en-IN" dirty="0"/>
              <a:t>Variables present within the dataset provided an ample amount of information which we could use to identify relationships and gauge their effect upon the success or failure of a borrower fulfilling the terms of their loan agreement.</a:t>
            </a:r>
          </a:p>
          <a:p>
            <a:r>
              <a:rPr lang="en-IN" dirty="0"/>
              <a:t>Number of rows and columns : Out[109]: (855969, 73)</a:t>
            </a:r>
          </a:p>
          <a:p>
            <a:endParaRPr lang="en-IN" dirty="0"/>
          </a:p>
        </p:txBody>
      </p:sp>
    </p:spTree>
    <p:extLst>
      <p:ext uri="{BB962C8B-B14F-4D97-AF65-F5344CB8AC3E}">
        <p14:creationId xmlns:p14="http://schemas.microsoft.com/office/powerpoint/2010/main" val="1168495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0DDD3-3F74-4838-BAC6-929E12B3676D}"/>
              </a:ext>
            </a:extLst>
          </p:cNvPr>
          <p:cNvSpPr>
            <a:spLocks noGrp="1"/>
          </p:cNvSpPr>
          <p:nvPr>
            <p:ph idx="1"/>
          </p:nvPr>
        </p:nvSpPr>
        <p:spPr/>
        <p:txBody>
          <a:bodyPr/>
          <a:lstStyle/>
          <a:p>
            <a:r>
              <a:rPr lang="en-IN" dirty="0"/>
              <a:t>Identifying X and Y variable:</a:t>
            </a:r>
          </a:p>
          <a:p>
            <a:pPr lvl="1">
              <a:buFont typeface="Courier New" panose="02070309020205020404" pitchFamily="49" charset="0"/>
              <a:buChar char="o"/>
            </a:pPr>
            <a:r>
              <a:rPr lang="en-IN" dirty="0"/>
              <a:t>X is independent variable (e.g. </a:t>
            </a:r>
            <a:r>
              <a:rPr lang="en-IN" dirty="0" err="1"/>
              <a:t>Loan_amt</a:t>
            </a:r>
            <a:r>
              <a:rPr lang="en-IN" dirty="0"/>
              <a:t>, int, </a:t>
            </a:r>
            <a:r>
              <a:rPr lang="en-IN" dirty="0" err="1"/>
              <a:t>verification_staus</a:t>
            </a:r>
            <a:r>
              <a:rPr lang="en-IN" dirty="0"/>
              <a:t> etc.).</a:t>
            </a:r>
          </a:p>
          <a:p>
            <a:pPr lvl="1">
              <a:buFont typeface="Courier New" panose="02070309020205020404" pitchFamily="49" charset="0"/>
              <a:buChar char="o"/>
            </a:pPr>
            <a:r>
              <a:rPr lang="en-IN" dirty="0"/>
              <a:t>Y is dependent variable(</a:t>
            </a:r>
            <a:r>
              <a:rPr lang="en-IN" dirty="0" err="1"/>
              <a:t>Default_ind</a:t>
            </a:r>
            <a:r>
              <a:rPr lang="en-IN" dirty="0"/>
              <a:t>).</a:t>
            </a:r>
          </a:p>
        </p:txBody>
      </p:sp>
    </p:spTree>
    <p:extLst>
      <p:ext uri="{BB962C8B-B14F-4D97-AF65-F5344CB8AC3E}">
        <p14:creationId xmlns:p14="http://schemas.microsoft.com/office/powerpoint/2010/main" val="419180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A918-FB21-4140-B96B-8B3EA49AE4A9}"/>
              </a:ext>
            </a:extLst>
          </p:cNvPr>
          <p:cNvSpPr>
            <a:spLocks noGrp="1"/>
          </p:cNvSpPr>
          <p:nvPr>
            <p:ph type="title"/>
          </p:nvPr>
        </p:nvSpPr>
        <p:spPr>
          <a:xfrm>
            <a:off x="677333" y="5670997"/>
            <a:ext cx="8596667" cy="566738"/>
          </a:xfrm>
        </p:spPr>
        <p:txBody>
          <a:bodyPr>
            <a:normAutofit/>
          </a:bodyPr>
          <a:lstStyle/>
          <a:p>
            <a:pPr algn="ctr"/>
            <a:r>
              <a:rPr lang="en-IN" u="sng" dirty="0"/>
              <a:t>Few variables with description</a:t>
            </a:r>
          </a:p>
        </p:txBody>
      </p:sp>
      <p:sp>
        <p:nvSpPr>
          <p:cNvPr id="3" name="Picture Placeholder 2">
            <a:extLst>
              <a:ext uri="{FF2B5EF4-FFF2-40B4-BE49-F238E27FC236}">
                <a16:creationId xmlns:a16="http://schemas.microsoft.com/office/drawing/2014/main" id="{4DE46EA8-E5D5-4530-A231-3F10B9015FC0}"/>
              </a:ext>
            </a:extLst>
          </p:cNvPr>
          <p:cNvSpPr>
            <a:spLocks noGrp="1"/>
          </p:cNvSpPr>
          <p:nvPr>
            <p:ph type="pic" idx="1"/>
          </p:nvPr>
        </p:nvSpPr>
        <p:spPr/>
      </p:sp>
      <p:graphicFrame>
        <p:nvGraphicFramePr>
          <p:cNvPr id="5" name="Table 4">
            <a:extLst>
              <a:ext uri="{FF2B5EF4-FFF2-40B4-BE49-F238E27FC236}">
                <a16:creationId xmlns:a16="http://schemas.microsoft.com/office/drawing/2014/main" id="{B6AF6E95-73B2-4E39-B98B-CF4959FCA506}"/>
              </a:ext>
            </a:extLst>
          </p:cNvPr>
          <p:cNvGraphicFramePr>
            <a:graphicFrameLocks noGrp="1"/>
          </p:cNvGraphicFramePr>
          <p:nvPr>
            <p:extLst>
              <p:ext uri="{D42A27DB-BD31-4B8C-83A1-F6EECF244321}">
                <p14:modId xmlns:p14="http://schemas.microsoft.com/office/powerpoint/2010/main" val="3927316217"/>
              </p:ext>
            </p:extLst>
          </p:nvPr>
        </p:nvGraphicFramePr>
        <p:xfrm>
          <a:off x="238539" y="172278"/>
          <a:ext cx="9727095" cy="5353863"/>
        </p:xfrm>
        <a:graphic>
          <a:graphicData uri="http://schemas.openxmlformats.org/drawingml/2006/table">
            <a:tbl>
              <a:tblPr>
                <a:tableStyleId>{5C22544A-7EE6-4342-B048-85BDC9FD1C3A}</a:tableStyleId>
              </a:tblPr>
              <a:tblGrid>
                <a:gridCol w="1579991">
                  <a:extLst>
                    <a:ext uri="{9D8B030D-6E8A-4147-A177-3AD203B41FA5}">
                      <a16:colId xmlns:a16="http://schemas.microsoft.com/office/drawing/2014/main" val="1602869813"/>
                    </a:ext>
                  </a:extLst>
                </a:gridCol>
                <a:gridCol w="8147104">
                  <a:extLst>
                    <a:ext uri="{9D8B030D-6E8A-4147-A177-3AD203B41FA5}">
                      <a16:colId xmlns:a16="http://schemas.microsoft.com/office/drawing/2014/main" val="2862606515"/>
                    </a:ext>
                  </a:extLst>
                </a:gridCol>
              </a:tblGrid>
              <a:tr h="205166">
                <a:tc>
                  <a:txBody>
                    <a:bodyPr/>
                    <a:lstStyle/>
                    <a:p>
                      <a:pPr algn="l" fontAlgn="b"/>
                      <a:r>
                        <a:rPr lang="en-IN" sz="900" u="none" strike="noStrike">
                          <a:effectLst/>
                        </a:rPr>
                        <a:t>LoanStatNew</a:t>
                      </a:r>
                      <a:endParaRPr lang="en-IN" sz="900" b="1" i="0" u="none" strike="noStrike">
                        <a:solidFill>
                          <a:srgbClr val="FFFFFF"/>
                        </a:solidFill>
                        <a:effectLst/>
                        <a:latin typeface="Calibri" panose="020F0502020204030204" pitchFamily="34" charset="0"/>
                      </a:endParaRPr>
                    </a:p>
                  </a:txBody>
                  <a:tcPr marL="7083" marR="7083" marT="7083" marB="0" anchor="b"/>
                </a:tc>
                <a:tc>
                  <a:txBody>
                    <a:bodyPr/>
                    <a:lstStyle/>
                    <a:p>
                      <a:pPr algn="l" fontAlgn="b"/>
                      <a:r>
                        <a:rPr lang="en-IN" sz="900" u="none" strike="noStrike">
                          <a:effectLst/>
                        </a:rPr>
                        <a:t>Description</a:t>
                      </a:r>
                      <a:endParaRPr lang="en-IN" sz="900" b="1" i="0" u="none" strike="noStrike">
                        <a:solidFill>
                          <a:srgbClr val="FFFFFF"/>
                        </a:solidFill>
                        <a:effectLst/>
                        <a:latin typeface="Calibri" panose="020F0502020204030204" pitchFamily="34" charset="0"/>
                      </a:endParaRPr>
                    </a:p>
                  </a:txBody>
                  <a:tcPr marL="7083" marR="7083" marT="7083" marB="0" anchor="b"/>
                </a:tc>
                <a:extLst>
                  <a:ext uri="{0D108BD9-81ED-4DB2-BD59-A6C34878D82A}">
                    <a16:rowId xmlns:a16="http://schemas.microsoft.com/office/drawing/2014/main" val="1278195740"/>
                  </a:ext>
                </a:extLst>
              </a:tr>
              <a:tr h="166087">
                <a:tc>
                  <a:txBody>
                    <a:bodyPr/>
                    <a:lstStyle/>
                    <a:p>
                      <a:pPr algn="l" fontAlgn="b"/>
                      <a:r>
                        <a:rPr lang="en-IN" sz="700" u="none" strike="noStrike" dirty="0" err="1">
                          <a:effectLst/>
                        </a:rPr>
                        <a:t>addr_state</a:t>
                      </a:r>
                      <a:endParaRPr lang="en-IN" sz="700" b="0" i="0" u="none" strike="noStrike" dirty="0">
                        <a:effectLst/>
                        <a:latin typeface="Arial" panose="020B0604020202020204" pitchFamily="34" charset="0"/>
                      </a:endParaRPr>
                    </a:p>
                  </a:txBody>
                  <a:tcPr marL="7083" marR="7083" marT="7083" marB="0" anchor="b"/>
                </a:tc>
                <a:tc>
                  <a:txBody>
                    <a:bodyPr/>
                    <a:lstStyle/>
                    <a:p>
                      <a:pPr algn="l" fontAlgn="b"/>
                      <a:r>
                        <a:rPr lang="en-IN" sz="700" u="none" strike="noStrike">
                          <a:effectLst/>
                        </a:rPr>
                        <a:t>The state provided by the borrower in the loan application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503449778"/>
                  </a:ext>
                </a:extLst>
              </a:tr>
              <a:tr h="166087">
                <a:tc>
                  <a:txBody>
                    <a:bodyPr/>
                    <a:lstStyle/>
                    <a:p>
                      <a:pPr algn="l" fontAlgn="b"/>
                      <a:r>
                        <a:rPr lang="en-IN" sz="700" u="none" strike="noStrike">
                          <a:effectLst/>
                        </a:rPr>
                        <a:t>annual_inc</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self-reported annual income provided by the borrower during registration.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1381474224"/>
                  </a:ext>
                </a:extLst>
              </a:tr>
              <a:tr h="166087">
                <a:tc>
                  <a:txBody>
                    <a:bodyPr/>
                    <a:lstStyle/>
                    <a:p>
                      <a:pPr algn="l" fontAlgn="b"/>
                      <a:r>
                        <a:rPr lang="en-IN" sz="700" u="none" strike="noStrike">
                          <a:effectLst/>
                        </a:rPr>
                        <a:t>annual_inc_joint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combined self-reported annual income provided by the co-borrowers during registration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1256879678"/>
                  </a:ext>
                </a:extLst>
              </a:tr>
              <a:tr h="166087">
                <a:tc>
                  <a:txBody>
                    <a:bodyPr/>
                    <a:lstStyle/>
                    <a:p>
                      <a:pPr algn="l" fontAlgn="b"/>
                      <a:r>
                        <a:rPr lang="en-IN" sz="700" u="none" strike="noStrike">
                          <a:effectLst/>
                        </a:rPr>
                        <a:t>application_type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Indicates whether the loan is an individual application or a joint application with two co-borrowers</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525103325"/>
                  </a:ext>
                </a:extLst>
              </a:tr>
              <a:tr h="166087">
                <a:tc>
                  <a:txBody>
                    <a:bodyPr/>
                    <a:lstStyle/>
                    <a:p>
                      <a:pPr algn="l" fontAlgn="b"/>
                      <a:r>
                        <a:rPr lang="en-IN" sz="700" u="none" strike="noStrike">
                          <a:effectLst/>
                        </a:rPr>
                        <a:t>collection_recovery_fee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post charge off collection fee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516517923"/>
                  </a:ext>
                </a:extLst>
              </a:tr>
              <a:tr h="166087">
                <a:tc>
                  <a:txBody>
                    <a:bodyPr/>
                    <a:lstStyle/>
                    <a:p>
                      <a:pPr algn="l" fontAlgn="b"/>
                      <a:r>
                        <a:rPr lang="fr-FR" sz="700" u="none" strike="noStrike">
                          <a:effectLst/>
                        </a:rPr>
                        <a:t>collections_12_mths_ex_med</a:t>
                      </a:r>
                      <a:endParaRPr lang="fr-FR"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Number of collections in 12 months excluding medical collections</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414890266"/>
                  </a:ext>
                </a:extLst>
              </a:tr>
              <a:tr h="166087">
                <a:tc>
                  <a:txBody>
                    <a:bodyPr/>
                    <a:lstStyle/>
                    <a:p>
                      <a:pPr algn="l" fontAlgn="b"/>
                      <a:r>
                        <a:rPr lang="en-IN" sz="700" u="none" strike="noStrike">
                          <a:effectLst/>
                        </a:rPr>
                        <a:t>delinq_2yrs</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number of 30+ days past-due incidences of delinquency in the borrower's credit file for the past 2 years</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996170031"/>
                  </a:ext>
                </a:extLst>
              </a:tr>
              <a:tr h="166087">
                <a:tc>
                  <a:txBody>
                    <a:bodyPr/>
                    <a:lstStyle/>
                    <a:p>
                      <a:pPr algn="l" fontAlgn="b"/>
                      <a:r>
                        <a:rPr lang="en-IN" sz="700" u="none" strike="noStrike">
                          <a:effectLst/>
                        </a:rPr>
                        <a:t>desc</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Loan description provided by the borrower</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53320992"/>
                  </a:ext>
                </a:extLst>
              </a:tr>
              <a:tr h="332174">
                <a:tc>
                  <a:txBody>
                    <a:bodyPr/>
                    <a:lstStyle/>
                    <a:p>
                      <a:pPr algn="l" fontAlgn="b"/>
                      <a:r>
                        <a:rPr lang="en-IN" sz="700" u="none" strike="noStrike">
                          <a:effectLst/>
                        </a:rPr>
                        <a:t>dti</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A ratio calculated using the borrower’s total monthly debt payments on the total debt obligations, excluding mortgage and the requested loan, divided by the borrower’s self-reported monthly income.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34914068"/>
                  </a:ext>
                </a:extLst>
              </a:tr>
              <a:tr h="332174">
                <a:tc>
                  <a:txBody>
                    <a:bodyPr/>
                    <a:lstStyle/>
                    <a:p>
                      <a:pPr algn="l" fontAlgn="b"/>
                      <a:r>
                        <a:rPr lang="en-IN" sz="700" u="none" strike="noStrike">
                          <a:effectLst/>
                        </a:rPr>
                        <a:t>dti_joint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A ratio calculated using the co-borrowers' total monthly payments on the total debt obligations, excluding mortgages and the requested loan, divided by the co-borrowers' combined self-reported monthly income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155107925"/>
                  </a:ext>
                </a:extLst>
              </a:tr>
              <a:tr h="166087">
                <a:tc>
                  <a:txBody>
                    <a:bodyPr/>
                    <a:lstStyle/>
                    <a:p>
                      <a:pPr algn="l" fontAlgn="b"/>
                      <a:r>
                        <a:rPr lang="en-IN" sz="700" u="none" strike="noStrike">
                          <a:effectLst/>
                        </a:rPr>
                        <a:t>earliest_cr_line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month the borrower's earliest reported credit line was opened</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1882661572"/>
                  </a:ext>
                </a:extLst>
              </a:tr>
              <a:tr h="166087">
                <a:tc>
                  <a:txBody>
                    <a:bodyPr/>
                    <a:lstStyle/>
                    <a:p>
                      <a:pPr algn="l" fontAlgn="b"/>
                      <a:r>
                        <a:rPr lang="en-IN" sz="700" u="none" strike="noStrike">
                          <a:effectLst/>
                        </a:rPr>
                        <a:t>emp_length</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Employment length in years. Possible values are between 0 and 10 where 0 means less than one year and 10 means ten or more years. </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672166546"/>
                  </a:ext>
                </a:extLst>
              </a:tr>
              <a:tr h="166087">
                <a:tc>
                  <a:txBody>
                    <a:bodyPr/>
                    <a:lstStyle/>
                    <a:p>
                      <a:pPr algn="l" fontAlgn="b"/>
                      <a:r>
                        <a:rPr lang="en-IN" sz="700" u="none" strike="noStrike">
                          <a:effectLst/>
                        </a:rPr>
                        <a:t>emp_title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job title supplied by the Borrower when applying for the loan.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260856659"/>
                  </a:ext>
                </a:extLst>
              </a:tr>
              <a:tr h="166087">
                <a:tc>
                  <a:txBody>
                    <a:bodyPr/>
                    <a:lstStyle/>
                    <a:p>
                      <a:pPr algn="l" fontAlgn="b"/>
                      <a:r>
                        <a:rPr lang="en-IN" sz="700" u="none" strike="noStrike">
                          <a:effectLst/>
                        </a:rPr>
                        <a:t>funded_amnt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total amount committed to that loan at that point in time.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868616682"/>
                  </a:ext>
                </a:extLst>
              </a:tr>
              <a:tr h="166087">
                <a:tc>
                  <a:txBody>
                    <a:bodyPr/>
                    <a:lstStyle/>
                    <a:p>
                      <a:pPr algn="l" fontAlgn="b"/>
                      <a:r>
                        <a:rPr lang="en-IN" sz="700" u="none" strike="noStrike">
                          <a:effectLst/>
                        </a:rPr>
                        <a:t>funded_amnt_inv</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total amount committed by investors for that loan at that point in time.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728539868"/>
                  </a:ext>
                </a:extLst>
              </a:tr>
              <a:tr h="166087">
                <a:tc>
                  <a:txBody>
                    <a:bodyPr/>
                    <a:lstStyle/>
                    <a:p>
                      <a:pPr algn="l" fontAlgn="b"/>
                      <a:r>
                        <a:rPr lang="en-IN" sz="700" u="none" strike="noStrike">
                          <a:effectLst/>
                        </a:rPr>
                        <a:t>grade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XYZ corp. assigned loan grade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245976782"/>
                  </a:ext>
                </a:extLst>
              </a:tr>
              <a:tr h="166087">
                <a:tc>
                  <a:txBody>
                    <a:bodyPr/>
                    <a:lstStyle/>
                    <a:p>
                      <a:pPr algn="l" fontAlgn="b"/>
                      <a:r>
                        <a:rPr lang="en-IN" sz="700" u="none" strike="noStrike">
                          <a:effectLst/>
                        </a:rPr>
                        <a:t>home_ownership</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home ownership status provided by the borrower during registration. Our values are: RENT, OWN, MORTGAGE, OTHER.</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63916534"/>
                  </a:ext>
                </a:extLst>
              </a:tr>
              <a:tr h="166087">
                <a:tc>
                  <a:txBody>
                    <a:bodyPr/>
                    <a:lstStyle/>
                    <a:p>
                      <a:pPr algn="l" fontAlgn="b"/>
                      <a:r>
                        <a:rPr lang="en-IN" sz="700" u="none" strike="noStrike">
                          <a:effectLst/>
                        </a:rPr>
                        <a:t>id</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A unique assigned ID for the loan listing.</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89862754"/>
                  </a:ext>
                </a:extLst>
              </a:tr>
              <a:tr h="166087">
                <a:tc>
                  <a:txBody>
                    <a:bodyPr/>
                    <a:lstStyle/>
                    <a:p>
                      <a:pPr algn="l" fontAlgn="b"/>
                      <a:r>
                        <a:rPr lang="en-IN" sz="700" u="none" strike="noStrike">
                          <a:effectLst/>
                        </a:rPr>
                        <a:t>initial_list_status</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initial listing status of the loan. Possible values are – W, F</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742954976"/>
                  </a:ext>
                </a:extLst>
              </a:tr>
              <a:tr h="166087">
                <a:tc>
                  <a:txBody>
                    <a:bodyPr/>
                    <a:lstStyle/>
                    <a:p>
                      <a:pPr algn="l" fontAlgn="b"/>
                      <a:r>
                        <a:rPr lang="en-IN" sz="700" u="none" strike="noStrike">
                          <a:effectLst/>
                        </a:rPr>
                        <a:t>inq_last_6mths</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number of inquiries in past 6 months (excluding auto and mortgage inquiries)</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460664752"/>
                  </a:ext>
                </a:extLst>
              </a:tr>
              <a:tr h="166087">
                <a:tc>
                  <a:txBody>
                    <a:bodyPr/>
                    <a:lstStyle/>
                    <a:p>
                      <a:pPr algn="l" fontAlgn="b"/>
                      <a:r>
                        <a:rPr lang="en-IN" sz="700" u="none" strike="noStrike">
                          <a:effectLst/>
                        </a:rPr>
                        <a:t>installment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monthly payment owed by the borrower if the loan originates.</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053685644"/>
                  </a:ext>
                </a:extLst>
              </a:tr>
              <a:tr h="166087">
                <a:tc>
                  <a:txBody>
                    <a:bodyPr/>
                    <a:lstStyle/>
                    <a:p>
                      <a:pPr algn="l" fontAlgn="b"/>
                      <a:r>
                        <a:rPr lang="en-IN" sz="700" u="none" strike="noStrike">
                          <a:effectLst/>
                        </a:rPr>
                        <a:t>int_rate</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Interest Rate on the loan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984624120"/>
                  </a:ext>
                </a:extLst>
              </a:tr>
              <a:tr h="166087">
                <a:tc>
                  <a:txBody>
                    <a:bodyPr/>
                    <a:lstStyle/>
                    <a:p>
                      <a:pPr algn="l" fontAlgn="b"/>
                      <a:r>
                        <a:rPr lang="en-IN" sz="700" u="none" strike="noStrike">
                          <a:effectLst/>
                        </a:rPr>
                        <a:t>issue_d</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month which the loan was funded</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615085356"/>
                  </a:ext>
                </a:extLst>
              </a:tr>
              <a:tr h="166087">
                <a:tc>
                  <a:txBody>
                    <a:bodyPr/>
                    <a:lstStyle/>
                    <a:p>
                      <a:pPr algn="l" fontAlgn="b"/>
                      <a:r>
                        <a:rPr lang="en-IN" sz="700" u="none" strike="noStrike">
                          <a:effectLst/>
                        </a:rPr>
                        <a:t>last_credit_pull_d</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most recent month XYZ corp. pulled credit for this loan</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1265464731"/>
                  </a:ext>
                </a:extLst>
              </a:tr>
              <a:tr h="166087">
                <a:tc>
                  <a:txBody>
                    <a:bodyPr/>
                    <a:lstStyle/>
                    <a:p>
                      <a:pPr algn="l" fontAlgn="b"/>
                      <a:r>
                        <a:rPr lang="en-IN" sz="700" u="none" strike="noStrike">
                          <a:effectLst/>
                        </a:rPr>
                        <a:t>last_pymnt_amnt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Last total payment amount received</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629650920"/>
                  </a:ext>
                </a:extLst>
              </a:tr>
              <a:tr h="166087">
                <a:tc>
                  <a:txBody>
                    <a:bodyPr/>
                    <a:lstStyle/>
                    <a:p>
                      <a:pPr algn="l" fontAlgn="b"/>
                      <a:r>
                        <a:rPr lang="en-IN" sz="700" u="none" strike="noStrike">
                          <a:effectLst/>
                        </a:rPr>
                        <a:t>last_pymnt_d</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Last month payment was received</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3942280942"/>
                  </a:ext>
                </a:extLst>
              </a:tr>
              <a:tr h="332174">
                <a:tc>
                  <a:txBody>
                    <a:bodyPr/>
                    <a:lstStyle/>
                    <a:p>
                      <a:pPr algn="l" fontAlgn="b"/>
                      <a:r>
                        <a:rPr lang="en-IN" sz="700" u="none" strike="noStrike">
                          <a:effectLst/>
                        </a:rPr>
                        <a:t>loan_amnt</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a:effectLst/>
                        </a:rPr>
                        <a:t>The listed amount of the loan applied for by the borrower. If at some point in time, the credit department reduces the loan amount, then it will be reflected in this value.</a:t>
                      </a:r>
                      <a:endParaRPr lang="en-IN" sz="700" b="0" i="0" u="none" strike="noStrike">
                        <a:effectLst/>
                        <a:latin typeface="Arial" panose="020B0604020202020204" pitchFamily="34" charset="0"/>
                      </a:endParaRPr>
                    </a:p>
                  </a:txBody>
                  <a:tcPr marL="7083" marR="7083" marT="7083" marB="0" anchor="b"/>
                </a:tc>
                <a:extLst>
                  <a:ext uri="{0D108BD9-81ED-4DB2-BD59-A6C34878D82A}">
                    <a16:rowId xmlns:a16="http://schemas.microsoft.com/office/drawing/2014/main" val="2964594268"/>
                  </a:ext>
                </a:extLst>
              </a:tr>
              <a:tr h="166087">
                <a:tc>
                  <a:txBody>
                    <a:bodyPr/>
                    <a:lstStyle/>
                    <a:p>
                      <a:pPr algn="l" fontAlgn="b"/>
                      <a:r>
                        <a:rPr lang="en-IN" sz="700" u="none" strike="noStrike">
                          <a:effectLst/>
                        </a:rPr>
                        <a:t>loan_status</a:t>
                      </a:r>
                      <a:endParaRPr lang="en-IN" sz="700" b="0" i="0" u="none" strike="noStrike">
                        <a:effectLst/>
                        <a:latin typeface="Arial" panose="020B0604020202020204" pitchFamily="34" charset="0"/>
                      </a:endParaRPr>
                    </a:p>
                  </a:txBody>
                  <a:tcPr marL="7083" marR="7083" marT="7083" marB="0" anchor="b"/>
                </a:tc>
                <a:tc>
                  <a:txBody>
                    <a:bodyPr/>
                    <a:lstStyle/>
                    <a:p>
                      <a:pPr algn="l" fontAlgn="b"/>
                      <a:r>
                        <a:rPr lang="en-IN" sz="700" u="none" strike="noStrike" dirty="0">
                          <a:effectLst/>
                        </a:rPr>
                        <a:t>Current status of the loan</a:t>
                      </a:r>
                      <a:endParaRPr lang="en-IN" sz="700" b="0" i="0" u="none" strike="noStrike" dirty="0">
                        <a:effectLst/>
                        <a:latin typeface="Arial" panose="020B0604020202020204" pitchFamily="34" charset="0"/>
                      </a:endParaRPr>
                    </a:p>
                  </a:txBody>
                  <a:tcPr marL="7083" marR="7083" marT="7083" marB="0" anchor="b"/>
                </a:tc>
                <a:extLst>
                  <a:ext uri="{0D108BD9-81ED-4DB2-BD59-A6C34878D82A}">
                    <a16:rowId xmlns:a16="http://schemas.microsoft.com/office/drawing/2014/main" val="1401307307"/>
                  </a:ext>
                </a:extLst>
              </a:tr>
            </a:tbl>
          </a:graphicData>
        </a:graphic>
      </p:graphicFrame>
    </p:spTree>
    <p:extLst>
      <p:ext uri="{BB962C8B-B14F-4D97-AF65-F5344CB8AC3E}">
        <p14:creationId xmlns:p14="http://schemas.microsoft.com/office/powerpoint/2010/main" val="47979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A6EC-D811-4841-A2EB-53FFE0FE15B8}"/>
              </a:ext>
            </a:extLst>
          </p:cNvPr>
          <p:cNvSpPr>
            <a:spLocks noGrp="1"/>
          </p:cNvSpPr>
          <p:nvPr>
            <p:ph type="title"/>
          </p:nvPr>
        </p:nvSpPr>
        <p:spPr>
          <a:xfrm>
            <a:off x="584569" y="5681662"/>
            <a:ext cx="8596667" cy="566738"/>
          </a:xfrm>
        </p:spPr>
        <p:txBody>
          <a:bodyPr/>
          <a:lstStyle/>
          <a:p>
            <a:pPr algn="ctr"/>
            <a:r>
              <a:rPr lang="en-IN" dirty="0"/>
              <a:t>   Original Data</a:t>
            </a:r>
          </a:p>
        </p:txBody>
      </p:sp>
      <p:pic>
        <p:nvPicPr>
          <p:cNvPr id="5" name="Picture Placeholder 4">
            <a:extLst>
              <a:ext uri="{FF2B5EF4-FFF2-40B4-BE49-F238E27FC236}">
                <a16:creationId xmlns:a16="http://schemas.microsoft.com/office/drawing/2014/main" id="{BBDE726B-B9D0-4E1A-A261-18DDA5584003}"/>
              </a:ext>
            </a:extLst>
          </p:cNvPr>
          <p:cNvPicPr>
            <a:picLocks noGrp="1" noChangeAspect="1"/>
          </p:cNvPicPr>
          <p:nvPr>
            <p:ph type="pic" idx="1"/>
          </p:nvPr>
        </p:nvPicPr>
        <p:blipFill>
          <a:blip r:embed="rId2"/>
          <a:srcRect t="10223" b="10223"/>
          <a:stretch>
            <a:fillRect/>
          </a:stretch>
        </p:blipFill>
        <p:spPr>
          <a:xfrm>
            <a:off x="132522" y="278296"/>
            <a:ext cx="9925878" cy="5403366"/>
          </a:xfrm>
          <a:prstGeom prst="rect">
            <a:avLst/>
          </a:prstGeom>
        </p:spPr>
      </p:pic>
    </p:spTree>
    <p:extLst>
      <p:ext uri="{BB962C8B-B14F-4D97-AF65-F5344CB8AC3E}">
        <p14:creationId xmlns:p14="http://schemas.microsoft.com/office/powerpoint/2010/main" val="75745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CECE-3C4C-4979-BD41-E45FE66C9747}"/>
              </a:ext>
            </a:extLst>
          </p:cNvPr>
          <p:cNvSpPr>
            <a:spLocks noGrp="1"/>
          </p:cNvSpPr>
          <p:nvPr>
            <p:ph type="title"/>
          </p:nvPr>
        </p:nvSpPr>
        <p:spPr/>
        <p:txBody>
          <a:bodyPr>
            <a:normAutofit fontScale="90000"/>
          </a:bodyPr>
          <a:lstStyle/>
          <a:p>
            <a:r>
              <a:rPr lang="en-IN" dirty="0"/>
              <a:t>Identifying relationship between variables</a:t>
            </a:r>
            <a:br>
              <a:rPr lang="en-IN" dirty="0"/>
            </a:br>
            <a:endParaRPr lang="en-IN" dirty="0"/>
          </a:p>
        </p:txBody>
      </p:sp>
      <p:sp>
        <p:nvSpPr>
          <p:cNvPr id="3" name="Content Placeholder 2">
            <a:extLst>
              <a:ext uri="{FF2B5EF4-FFF2-40B4-BE49-F238E27FC236}">
                <a16:creationId xmlns:a16="http://schemas.microsoft.com/office/drawing/2014/main" id="{DD5BDF14-1097-4F15-B0BA-DD749134ACD7}"/>
              </a:ext>
            </a:extLst>
          </p:cNvPr>
          <p:cNvSpPr>
            <a:spLocks noGrp="1"/>
          </p:cNvSpPr>
          <p:nvPr>
            <p:ph idx="1"/>
          </p:nvPr>
        </p:nvSpPr>
        <p:spPr>
          <a:xfrm>
            <a:off x="677334" y="2160589"/>
            <a:ext cx="8596668" cy="1686197"/>
          </a:xfrm>
        </p:spPr>
        <p:txBody>
          <a:bodyPr/>
          <a:lstStyle/>
          <a:p>
            <a:r>
              <a:rPr lang="en-IN" dirty="0"/>
              <a:t>We will try to identify relationship between few variables in order to understand dataset</a:t>
            </a:r>
          </a:p>
          <a:p>
            <a:r>
              <a:rPr lang="en-IN" dirty="0"/>
              <a:t>In the following slides we will see graphical representation of relationship between following variables :</a:t>
            </a:r>
          </a:p>
        </p:txBody>
      </p:sp>
    </p:spTree>
    <p:extLst>
      <p:ext uri="{BB962C8B-B14F-4D97-AF65-F5344CB8AC3E}">
        <p14:creationId xmlns:p14="http://schemas.microsoft.com/office/powerpoint/2010/main" val="335409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503" t="20780" r="4158" b="12823"/>
          <a:stretch/>
        </p:blipFill>
        <p:spPr bwMode="auto">
          <a:xfrm>
            <a:off x="0" y="1163011"/>
            <a:ext cx="10273862" cy="561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id="{5B16B110-D92F-4392-84E2-C2FC126D6553}"/>
              </a:ext>
            </a:extLst>
          </p:cNvPr>
          <p:cNvSpPr txBox="1">
            <a:spLocks/>
          </p:cNvSpPr>
          <p:nvPr/>
        </p:nvSpPr>
        <p:spPr>
          <a:xfrm>
            <a:off x="249960" y="326601"/>
            <a:ext cx="11199206" cy="56673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dirty="0"/>
              <a:t>Major Purpose of borrowing </a:t>
            </a:r>
          </a:p>
          <a:p>
            <a:r>
              <a:rPr lang="en-IN" sz="3000" dirty="0"/>
              <a:t>Top 3 purpose Contribute ~ 90% of funding</a:t>
            </a:r>
          </a:p>
        </p:txBody>
      </p:sp>
    </p:spTree>
    <p:extLst>
      <p:ext uri="{BB962C8B-B14F-4D97-AF65-F5344CB8AC3E}">
        <p14:creationId xmlns:p14="http://schemas.microsoft.com/office/powerpoint/2010/main" val="38982212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Retrospect</Template>
  <TotalTime>1382</TotalTime>
  <Words>1977</Words>
  <Application>Microsoft Office PowerPoint</Application>
  <PresentationFormat>Widescreen</PresentationFormat>
  <Paragraphs>345</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Trebuchet MS</vt:lpstr>
      <vt:lpstr>Wingdings 3</vt:lpstr>
      <vt:lpstr>Facet</vt:lpstr>
      <vt:lpstr>  LOAN DEFAULT PREDICTION </vt:lpstr>
      <vt:lpstr>LENDING CLUB ANALYSIS OVERVIEW </vt:lpstr>
      <vt:lpstr>IDENTIFYING THE BUSINESS PROBLEM</vt:lpstr>
      <vt:lpstr> DATA DESCRIPTION</vt:lpstr>
      <vt:lpstr>PowerPoint Presentation</vt:lpstr>
      <vt:lpstr>Few variables with description</vt:lpstr>
      <vt:lpstr>   Original Data</vt:lpstr>
      <vt:lpstr>Identifying relationship between variables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Data Preparation and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Splitting the data into Train and Test</vt:lpstr>
      <vt:lpstr>PowerPoint Presentation</vt:lpstr>
      <vt:lpstr>PowerPoint Presentation</vt:lpstr>
      <vt:lpstr>PowerPoint Presentation</vt:lpstr>
      <vt:lpstr>PowerPoint Presentation</vt:lpstr>
      <vt:lpstr>Model Building </vt:lpstr>
      <vt:lpstr>Logistic Regression</vt:lpstr>
      <vt:lpstr>Decision Tree</vt:lpstr>
      <vt:lpstr>Random Forest</vt:lpstr>
      <vt:lpstr>Gradient Boosting</vt:lpstr>
      <vt:lpstr>Model Comparison</vt:lpstr>
      <vt:lpstr>Conclusion</vt:lpstr>
      <vt:lpstr>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PREDICTION</dc:title>
  <dc:creator>nagarajan varadarajan</dc:creator>
  <cp:lastModifiedBy>nagarajan varadarajan</cp:lastModifiedBy>
  <cp:revision>155</cp:revision>
  <dcterms:created xsi:type="dcterms:W3CDTF">2019-05-30T17:28:40Z</dcterms:created>
  <dcterms:modified xsi:type="dcterms:W3CDTF">2019-07-04T17:50:54Z</dcterms:modified>
</cp:coreProperties>
</file>